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81" r:id="rId4"/>
    <p:sldId id="259" r:id="rId5"/>
    <p:sldId id="257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79" r:id="rId15"/>
    <p:sldId id="268" r:id="rId16"/>
    <p:sldId id="280" r:id="rId17"/>
    <p:sldId id="269" r:id="rId18"/>
    <p:sldId id="270" r:id="rId19"/>
    <p:sldId id="271" r:id="rId20"/>
    <p:sldId id="272" r:id="rId21"/>
    <p:sldId id="273" r:id="rId22"/>
    <p:sldId id="274" r:id="rId23"/>
    <p:sldId id="297" r:id="rId24"/>
    <p:sldId id="275" r:id="rId25"/>
    <p:sldId id="304" r:id="rId26"/>
    <p:sldId id="303" r:id="rId27"/>
    <p:sldId id="296" r:id="rId28"/>
    <p:sldId id="294" r:id="rId29"/>
    <p:sldId id="276" r:id="rId30"/>
    <p:sldId id="299" r:id="rId31"/>
    <p:sldId id="301" r:id="rId32"/>
    <p:sldId id="277" r:id="rId33"/>
    <p:sldId id="298" r:id="rId34"/>
    <p:sldId id="283" r:id="rId35"/>
    <p:sldId id="300" r:id="rId36"/>
    <p:sldId id="295" r:id="rId37"/>
    <p:sldId id="305" r:id="rId38"/>
    <p:sldId id="287" r:id="rId39"/>
    <p:sldId id="302" r:id="rId40"/>
    <p:sldId id="278" r:id="rId41"/>
    <p:sldId id="286" r:id="rId42"/>
    <p:sldId id="284" r:id="rId43"/>
    <p:sldId id="285" r:id="rId44"/>
    <p:sldId id="288" r:id="rId45"/>
    <p:sldId id="293" r:id="rId46"/>
    <p:sldId id="289" r:id="rId47"/>
    <p:sldId id="290" r:id="rId48"/>
    <p:sldId id="291" r:id="rId49"/>
    <p:sldId id="292" r:id="rId50"/>
    <p:sldId id="282" r:id="rId5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11/26/2019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11/26/2019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8.jpg"/><Relationship Id="rId5" Type="http://schemas.openxmlformats.org/officeDocument/2006/relationships/image" Target="../media/image7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5.jp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0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7.jpg"/><Relationship Id="rId5" Type="http://schemas.openxmlformats.org/officeDocument/2006/relationships/image" Target="../media/image16.emf"/><Relationship Id="rId4" Type="http://schemas.openxmlformats.org/officeDocument/2006/relationships/oleObject" Target="../embeddings/oleObject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9.jpg"/><Relationship Id="rId5" Type="http://schemas.openxmlformats.org/officeDocument/2006/relationships/image" Target="../media/image18.e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21.jpg"/><Relationship Id="rId5" Type="http://schemas.openxmlformats.org/officeDocument/2006/relationships/image" Target="../media/image20.emf"/><Relationship Id="rId4" Type="http://schemas.openxmlformats.org/officeDocument/2006/relationships/oleObject" Target="../embeddings/oleObject5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2.e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4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3.emf"/><Relationship Id="rId4" Type="http://schemas.openxmlformats.org/officeDocument/2006/relationships/oleObject" Target="../embeddings/oleObject7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5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8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9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7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6.e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7.emf"/><Relationship Id="rId4" Type="http://schemas.openxmlformats.org/officeDocument/2006/relationships/oleObject" Target="../embeddings/oleObject1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9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jpg"/><Relationship Id="rId5" Type="http://schemas.openxmlformats.org/officeDocument/2006/relationships/image" Target="../media/image28.emf"/><Relationship Id="rId4" Type="http://schemas.openxmlformats.org/officeDocument/2006/relationships/oleObject" Target="../embeddings/oleObject1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0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jpg"/><Relationship Id="rId5" Type="http://schemas.openxmlformats.org/officeDocument/2006/relationships/image" Target="../media/image30.emf"/><Relationship Id="rId4" Type="http://schemas.openxmlformats.org/officeDocument/2006/relationships/oleObject" Target="../embeddings/oleObject1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1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3.jpg"/><Relationship Id="rId5" Type="http://schemas.openxmlformats.org/officeDocument/2006/relationships/image" Target="../media/image32.emf"/><Relationship Id="rId4" Type="http://schemas.openxmlformats.org/officeDocument/2006/relationships/oleObject" Target="../embeddings/oleObject1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5.jpg"/><Relationship Id="rId5" Type="http://schemas.openxmlformats.org/officeDocument/2006/relationships/image" Target="../media/image34.emf"/><Relationship Id="rId4" Type="http://schemas.openxmlformats.org/officeDocument/2006/relationships/oleObject" Target="../embeddings/oleObject1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3.xml"/><Relationship Id="rId4" Type="http://schemas.openxmlformats.org/officeDocument/2006/relationships/image" Target="../media/image3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4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9.jpg"/><Relationship Id="rId5" Type="http://schemas.openxmlformats.org/officeDocument/2006/relationships/image" Target="../media/image38.emf"/><Relationship Id="rId4" Type="http://schemas.openxmlformats.org/officeDocument/2006/relationships/oleObject" Target="../embeddings/oleObject1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5.xml"/><Relationship Id="rId4" Type="http://schemas.openxmlformats.org/officeDocument/2006/relationships/image" Target="../media/image4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6.xml"/><Relationship Id="rId4" Type="http://schemas.openxmlformats.org/officeDocument/2006/relationships/image" Target="../media/image4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8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29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9.emf"/><Relationship Id="rId4" Type="http://schemas.openxmlformats.org/officeDocument/2006/relationships/oleObject" Target="../embeddings/oleObject17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0.xml"/><Relationship Id="rId4" Type="http://schemas.openxmlformats.org/officeDocument/2006/relationships/image" Target="../media/image51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1.xml"/><Relationship Id="rId4" Type="http://schemas.openxmlformats.org/officeDocument/2006/relationships/image" Target="../media/image5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3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55.jpg"/><Relationship Id="rId5" Type="http://schemas.openxmlformats.org/officeDocument/2006/relationships/image" Target="../media/image54.emf"/><Relationship Id="rId4" Type="http://schemas.openxmlformats.org/officeDocument/2006/relationships/oleObject" Target="../embeddings/oleObject18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3.xml"/><Relationship Id="rId4" Type="http://schemas.openxmlformats.org/officeDocument/2006/relationships/image" Target="../media/image5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5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6.xml"/><Relationship Id="rId4" Type="http://schemas.openxmlformats.org/officeDocument/2006/relationships/image" Target="../media/image6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7.xml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9.xml"/><Relationship Id="rId5" Type="http://schemas.openxmlformats.org/officeDocument/2006/relationships/image" Target="../media/image70.jpg"/><Relationship Id="rId4" Type="http://schemas.openxmlformats.org/officeDocument/2006/relationships/image" Target="../media/image69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40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72.jpg"/><Relationship Id="rId5" Type="http://schemas.openxmlformats.org/officeDocument/2006/relationships/image" Target="../media/image71.emf"/><Relationship Id="rId4" Type="http://schemas.openxmlformats.org/officeDocument/2006/relationships/oleObject" Target="../embeddings/oleObject19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4.xm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5.xml"/><Relationship Id="rId6" Type="http://schemas.openxmlformats.org/officeDocument/2006/relationships/image" Target="../media/image82.jpg"/><Relationship Id="rId5" Type="http://schemas.openxmlformats.org/officeDocument/2006/relationships/image" Target="../media/image81.jpg"/><Relationship Id="rId4" Type="http://schemas.openxmlformats.org/officeDocument/2006/relationships/image" Target="../media/image80.jp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6.xml"/><Relationship Id="rId5" Type="http://schemas.openxmlformats.org/officeDocument/2006/relationships/image" Target="../media/image85.jpg"/><Relationship Id="rId4" Type="http://schemas.openxmlformats.org/officeDocument/2006/relationships/image" Target="../media/image84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7" Type="http://schemas.openxmlformats.org/officeDocument/2006/relationships/image" Target="../media/image90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7.xml"/><Relationship Id="rId6" Type="http://schemas.openxmlformats.org/officeDocument/2006/relationships/image" Target="../media/image89.jpg"/><Relationship Id="rId5" Type="http://schemas.openxmlformats.org/officeDocument/2006/relationships/image" Target="../media/image88.jpg"/><Relationship Id="rId4" Type="http://schemas.openxmlformats.org/officeDocument/2006/relationships/image" Target="../media/image87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7" Type="http://schemas.openxmlformats.org/officeDocument/2006/relationships/image" Target="../media/image95.jp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8.xml"/><Relationship Id="rId6" Type="http://schemas.openxmlformats.org/officeDocument/2006/relationships/image" Target="../media/image94.jpg"/><Relationship Id="rId5" Type="http://schemas.openxmlformats.org/officeDocument/2006/relationships/image" Target="../media/image93.jpg"/><Relationship Id="rId4" Type="http://schemas.openxmlformats.org/officeDocument/2006/relationships/image" Target="../media/image92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Jsdh</a:t>
            </a:r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cs-CZ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sdh</a:t>
            </a:r>
            <a:r>
              <a:rPr lang="cs-CZ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hlubočec</a:t>
            </a:r>
            <a:endParaRPr lang="cs-CZ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400" b="1" cap="none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Jsem hasič a jsem na to hrdý…</a:t>
            </a:r>
            <a:endParaRPr lang="cs-CZ" sz="4400" b="1" cap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7967" y="784652"/>
            <a:ext cx="2290120" cy="286265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9758" y="1500992"/>
            <a:ext cx="2124847" cy="21463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3115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90"/>
    </mc:Choice>
    <mc:Fallback xmlns="">
      <p:transition spd="slow" advTm="148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7399" y="0"/>
            <a:ext cx="7937202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970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67"/>
    </mc:Choice>
    <mc:Fallback xmlns="">
      <p:transition spd="slow" advTm="81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601050"/>
              </p:ext>
            </p:extLst>
          </p:nvPr>
        </p:nvGraphicFramePr>
        <p:xfrm>
          <a:off x="2446637" y="119464"/>
          <a:ext cx="4667081" cy="6603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8" name="Acrobat Document" r:id="rId4" imgW="5667360" imgH="8020014" progId="AcroExch.Document.DC">
                  <p:embed/>
                </p:oleObj>
              </mc:Choice>
              <mc:Fallback>
                <p:oleObj name="Acrobat Document" r:id="rId4" imgW="566736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46637" y="119464"/>
                        <a:ext cx="4667081" cy="66039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531" y="1902747"/>
            <a:ext cx="4171258" cy="2724781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40560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738"/>
    </mc:Choice>
    <mc:Fallback xmlns="">
      <p:transition spd="slow" advTm="17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hasičská stříkačka z roku 1890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328928" y="1889761"/>
            <a:ext cx="9022079" cy="48646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18915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2"/>
    </mc:Choice>
    <mc:Fallback xmlns="">
      <p:transition spd="slow" advTm="198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Rok 1934 – 50 let trvání sboru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828800" y="2214694"/>
            <a:ext cx="7422292" cy="464330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27403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43"/>
    </mc:Choice>
    <mc:Fallback xmlns="">
      <p:transition spd="slow" advTm="217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1959 – </a:t>
            </a:r>
            <a:r>
              <a:rPr lang="cs-CZ" cap="none" dirty="0" smtClean="0"/>
              <a:t>Slavnostní příležitost k 75 letům sboru</a:t>
            </a:r>
            <a:endParaRPr lang="cs-CZ" cap="none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1828800" y="2214695"/>
            <a:ext cx="7452948" cy="464330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798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979"/>
    </mc:Choice>
    <mc:Fallback xmlns="">
      <p:transition spd="slow" advTm="99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1959 – 75 let členové sboru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452240" y="1724742"/>
            <a:ext cx="7437119" cy="435082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37128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907"/>
    </mc:Choice>
    <mc:Fallback xmlns="">
      <p:transition spd="slow" advTm="199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1964 – Hasičský dorost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sz="quarter" idx="13"/>
          </p:nvPr>
        </p:nvPicPr>
        <p:blipFill>
          <a:blip r:embed="rId3"/>
          <a:stretch>
            <a:fillRect/>
          </a:stretch>
        </p:blipFill>
        <p:spPr>
          <a:xfrm>
            <a:off x="2874381" y="1782406"/>
            <a:ext cx="6681215" cy="39972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1726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43"/>
    </mc:Choice>
    <mc:Fallback xmlns="">
      <p:transition spd="slow" advTm="24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0773900"/>
              </p:ext>
            </p:extLst>
          </p:nvPr>
        </p:nvGraphicFramePr>
        <p:xfrm>
          <a:off x="1896554" y="0"/>
          <a:ext cx="8612949" cy="69174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96554" y="0"/>
                        <a:ext cx="8612949" cy="69174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749" y="2371093"/>
            <a:ext cx="4885711" cy="336656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95927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513"/>
    </mc:Choice>
    <mc:Fallback xmlns="">
      <p:transition spd="slow" advTm="505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6944587"/>
              </p:ext>
            </p:extLst>
          </p:nvPr>
        </p:nvGraphicFramePr>
        <p:xfrm>
          <a:off x="1414602" y="349284"/>
          <a:ext cx="8931004" cy="57051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9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14602" y="349284"/>
                        <a:ext cx="8931004" cy="57051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135" y="3201863"/>
            <a:ext cx="4286250" cy="3019425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205270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38"/>
    </mc:Choice>
    <mc:Fallback xmlns="">
      <p:transition spd="slow" advTm="232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2747401"/>
              </p:ext>
            </p:extLst>
          </p:nvPr>
        </p:nvGraphicFramePr>
        <p:xfrm>
          <a:off x="2908046" y="225489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08046" y="225489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04" y="3120500"/>
            <a:ext cx="4598902" cy="272179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131687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7"/>
    </mc:Choice>
    <mc:Fallback xmlns="">
      <p:transition spd="slow" advTm="11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6067905"/>
              </p:ext>
            </p:extLst>
          </p:nvPr>
        </p:nvGraphicFramePr>
        <p:xfrm>
          <a:off x="3327060" y="433070"/>
          <a:ext cx="765810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327060" y="433070"/>
                        <a:ext cx="765810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194" y="3558746"/>
            <a:ext cx="5783446" cy="2439172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479154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96"/>
    </mc:Choice>
    <mc:Fallback xmlns="">
      <p:transition spd="slow" advTm="96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5053580"/>
              </p:ext>
            </p:extLst>
          </p:nvPr>
        </p:nvGraphicFramePr>
        <p:xfrm>
          <a:off x="1845275" y="298971"/>
          <a:ext cx="8554911" cy="60526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45275" y="298971"/>
                        <a:ext cx="8554911" cy="60526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23065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83"/>
    </mc:Choice>
    <mc:Fallback xmlns="">
      <p:transition spd="slow" advTm="203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45140023"/>
              </p:ext>
            </p:extLst>
          </p:nvPr>
        </p:nvGraphicFramePr>
        <p:xfrm>
          <a:off x="2456625" y="518351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56625" y="518351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201114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056"/>
    </mc:Choice>
    <mc:Fallback xmlns="">
      <p:transition spd="slow" advTm="180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1406214"/>
              </p:ext>
            </p:extLst>
          </p:nvPr>
        </p:nvGraphicFramePr>
        <p:xfrm>
          <a:off x="1203384" y="145318"/>
          <a:ext cx="9018778" cy="63808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03384" y="145318"/>
                        <a:ext cx="9018778" cy="638082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631731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01"/>
    </mc:Choice>
    <mc:Fallback xmlns="">
      <p:transition spd="slow" advTm="166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06246229"/>
              </p:ext>
            </p:extLst>
          </p:nvPr>
        </p:nvGraphicFramePr>
        <p:xfrm>
          <a:off x="2578443" y="255373"/>
          <a:ext cx="5725982" cy="65202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Acrobat Document" r:id="rId4" imgW="5667360" imgH="8020014" progId="AcroExch.Document.DC">
                  <p:embed/>
                </p:oleObj>
              </mc:Choice>
              <mc:Fallback>
                <p:oleObj name="Acrobat Document" r:id="rId4" imgW="566736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78443" y="255373"/>
                        <a:ext cx="5725982" cy="65202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445916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21"/>
    </mc:Choice>
    <mc:Fallback xmlns="">
      <p:transition spd="slow" advTm="166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6280984"/>
              </p:ext>
            </p:extLst>
          </p:nvPr>
        </p:nvGraphicFramePr>
        <p:xfrm>
          <a:off x="2493328" y="556070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6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93328" y="556070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336581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88"/>
    </mc:Choice>
    <mc:Fallback xmlns="">
      <p:transition spd="slow" advTm="86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998079"/>
              </p:ext>
            </p:extLst>
          </p:nvPr>
        </p:nvGraphicFramePr>
        <p:xfrm>
          <a:off x="2067687" y="445453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67687" y="445453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025795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48"/>
    </mc:Choice>
    <mc:Fallback xmlns="">
      <p:transition spd="slow" advTm="30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354317"/>
              </p:ext>
            </p:extLst>
          </p:nvPr>
        </p:nvGraphicFramePr>
        <p:xfrm>
          <a:off x="2811082" y="226886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5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811082" y="226886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340" y="2707164"/>
            <a:ext cx="4216309" cy="3153799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130186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345"/>
    </mc:Choice>
    <mc:Fallback xmlns="">
      <p:transition spd="slow" advTm="38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0552405"/>
              </p:ext>
            </p:extLst>
          </p:nvPr>
        </p:nvGraphicFramePr>
        <p:xfrm>
          <a:off x="2516165" y="274765"/>
          <a:ext cx="8189151" cy="57938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16165" y="274765"/>
                        <a:ext cx="8189151" cy="57938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484" y="3830594"/>
            <a:ext cx="3937419" cy="270613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22201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492"/>
    </mc:Choice>
    <mc:Fallback xmlns="">
      <p:transition spd="slow" advTm="284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7119975"/>
              </p:ext>
            </p:extLst>
          </p:nvPr>
        </p:nvGraphicFramePr>
        <p:xfrm>
          <a:off x="2945194" y="335661"/>
          <a:ext cx="765810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45194" y="335661"/>
                        <a:ext cx="765810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054" y="3820751"/>
            <a:ext cx="3657600" cy="2429256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66743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89"/>
    </mc:Choice>
    <mc:Fallback xmlns="">
      <p:transition spd="slow" advTm="7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0495636"/>
              </p:ext>
            </p:extLst>
          </p:nvPr>
        </p:nvGraphicFramePr>
        <p:xfrm>
          <a:off x="3090672" y="383921"/>
          <a:ext cx="765810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090672" y="383921"/>
                        <a:ext cx="765810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578" y="2529016"/>
            <a:ext cx="3810000" cy="38100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2149473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42"/>
    </mc:Choice>
    <mc:Fallback xmlns="">
      <p:transition spd="slow" advTm="401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  2008 - cvičení</a:t>
            </a:r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68" y="3002280"/>
            <a:ext cx="4064000" cy="3048000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9354" y="345440"/>
            <a:ext cx="4278630" cy="5704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90418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637"/>
    </mc:Choice>
    <mc:Fallback xmlns="">
      <p:transition spd="slow" advTm="176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136443"/>
              </p:ext>
            </p:extLst>
          </p:nvPr>
        </p:nvGraphicFramePr>
        <p:xfrm>
          <a:off x="2712593" y="567119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712593" y="567119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667" y="3718097"/>
            <a:ext cx="5419725" cy="291465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412448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50"/>
    </mc:Choice>
    <mc:Fallback xmlns="">
      <p:transition spd="slow" advTm="78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Pohárová soutěž </a:t>
            </a:r>
            <a:r>
              <a:rPr lang="cs-CZ" dirty="0" err="1" smtClean="0"/>
              <a:t>kyjovice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dirty="0" smtClean="0"/>
              <a:t>2010 – mladí hasiči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56" y="2877312"/>
            <a:ext cx="4218432" cy="316382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04" y="2214694"/>
            <a:ext cx="4681728" cy="35112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3147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329"/>
    </mc:Choice>
    <mc:Fallback xmlns="">
      <p:transition spd="slow" advTm="143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2010 – tábor mladých hasičů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296" y="2505456"/>
            <a:ext cx="4584192" cy="343814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2064" y="1950720"/>
            <a:ext cx="5112512" cy="38343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4403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671"/>
    </mc:Choice>
    <mc:Fallback xmlns="">
      <p:transition spd="slow" advTm="14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2011 – slavnostní předání tatry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2" y="2670047"/>
            <a:ext cx="5827776" cy="3879113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096000" y="288443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cs-CZ" dirty="0"/>
              <a:t>Údaje Tatry 148:</a:t>
            </a:r>
          </a:p>
          <a:p>
            <a:pPr algn="just"/>
            <a:r>
              <a:rPr lang="cs-CZ" dirty="0"/>
              <a:t>- byla zakoupena za 70 000 Kč z SDH Hrabství</a:t>
            </a:r>
          </a:p>
          <a:p>
            <a:r>
              <a:rPr lang="cs-CZ" dirty="0"/>
              <a:t>- stará autocisterna byla odprodána za 45 000 Kč</a:t>
            </a:r>
          </a:p>
          <a:p>
            <a:r>
              <a:rPr lang="cs-CZ" dirty="0"/>
              <a:t>- celková rekonstrukce přišla  na 1 086 910 Kč</a:t>
            </a:r>
          </a:p>
          <a:p>
            <a:r>
              <a:rPr lang="cs-CZ" dirty="0"/>
              <a:t>- poděkování patří investorovi oprav Obci Hlubočec, sponzorovi Janu Tvarůžkovi a hasičům JSDH Hlubočec za starost o rekonstrukci vozidla a za jeho dovybavení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95053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820"/>
    </mc:Choice>
    <mc:Fallback xmlns="">
      <p:transition spd="slow" advTm="358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Čištění obecního vodojemu 2012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4" y="2575560"/>
            <a:ext cx="2438400" cy="36576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184" y="2575560"/>
            <a:ext cx="2438400" cy="36576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6416" y="1636776"/>
            <a:ext cx="3657600" cy="2438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952" y="4288763"/>
            <a:ext cx="36576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010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8"/>
    </mc:Choice>
    <mc:Fallback xmlns="">
      <p:transition spd="slow" advTm="13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2433358"/>
              </p:ext>
            </p:extLst>
          </p:nvPr>
        </p:nvGraphicFramePr>
        <p:xfrm>
          <a:off x="2433256" y="297862"/>
          <a:ext cx="8125015" cy="57484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4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33256" y="297862"/>
                        <a:ext cx="8125015" cy="57484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27257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489"/>
    </mc:Choice>
    <mc:Fallback xmlns="">
      <p:transition spd="slow" advTm="414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2013 – požár lesa u </a:t>
            </a:r>
            <a:r>
              <a:rPr lang="cs-CZ" dirty="0" err="1" smtClean="0"/>
              <a:t>raduně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1813560"/>
            <a:ext cx="6096000" cy="4572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632" y="2330518"/>
            <a:ext cx="3974592" cy="29809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406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203"/>
    </mc:Choice>
    <mc:Fallback xmlns="">
      <p:transition spd="slow" advTm="142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2013 – kurz bezpečné jízdy </a:t>
            </a:r>
            <a:r>
              <a:rPr lang="cs-CZ" dirty="0" err="1" smtClean="0"/>
              <a:t>libros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143" y="1970854"/>
            <a:ext cx="5711523" cy="428364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041" y="1970854"/>
            <a:ext cx="4387959" cy="32909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2527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43"/>
    </mc:Choice>
    <mc:Fallback xmlns="">
      <p:transition spd="slow" advTm="133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8677404"/>
              </p:ext>
            </p:extLst>
          </p:nvPr>
        </p:nvGraphicFramePr>
        <p:xfrm>
          <a:off x="3103309" y="494157"/>
          <a:ext cx="7658100" cy="541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0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03309" y="494157"/>
                        <a:ext cx="7658100" cy="5418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1708" y="3980935"/>
            <a:ext cx="3657600" cy="24384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52416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630"/>
    </mc:Choice>
    <mc:Fallback xmlns="">
      <p:transition spd="slow" advTm="216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Požár lisu na slámu v </a:t>
            </a:r>
            <a:r>
              <a:rPr lang="cs-CZ" dirty="0" err="1" smtClean="0"/>
              <a:t>hlubočci</a:t>
            </a:r>
            <a:r>
              <a:rPr lang="cs-CZ" dirty="0" smtClean="0"/>
              <a:t> 2014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24" y="2308265"/>
            <a:ext cx="6303264" cy="4198072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972" y="2694431"/>
            <a:ext cx="4368812" cy="290969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9052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33"/>
    </mc:Choice>
    <mc:Fallback xmlns="">
      <p:transition spd="slow" advTm="182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2015 – cvičení Vítkovice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2778" y="1903844"/>
            <a:ext cx="5626443" cy="37472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768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503"/>
    </mc:Choice>
    <mc:Fallback xmlns="">
      <p:transition spd="slow" advTm="165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2015 – sběr šrotu v obci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" y="1987296"/>
            <a:ext cx="3243072" cy="2432304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6032" y="1931831"/>
            <a:ext cx="3694176" cy="277063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368" y="2765936"/>
            <a:ext cx="4072128" cy="305409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010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38"/>
    </mc:Choice>
    <mc:Fallback xmlns="">
      <p:transition spd="slow" advTm="14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Kácení lípy u točny</a:t>
            </a:r>
            <a:br>
              <a:rPr lang="cs-CZ" dirty="0" smtClean="0"/>
            </a:br>
            <a:r>
              <a:rPr lang="cs-CZ" dirty="0" smtClean="0"/>
              <a:t>2016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064" y="2286000"/>
            <a:ext cx="6096000" cy="45720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7594" y="1120346"/>
            <a:ext cx="5880608" cy="441045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66190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771"/>
    </mc:Choice>
    <mc:Fallback xmlns="">
      <p:transition spd="slow" advTm="167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 smtClean="0"/>
              <a:t>2017 – okrsková soutěž mužů - pustá polom</a:t>
            </a:r>
            <a:endParaRPr lang="cs-CZ" sz="28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032" y="2214694"/>
            <a:ext cx="4321137" cy="2880038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0" y="1975402"/>
            <a:ext cx="4230624" cy="2713946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1168" y="3911828"/>
            <a:ext cx="4169664" cy="277908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0283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05"/>
    </mc:Choice>
    <mc:Fallback xmlns="">
      <p:transition spd="slow" advTm="24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Požár střechy stodoly </a:t>
            </a:r>
            <a:r>
              <a:rPr lang="cs-CZ" dirty="0" err="1" smtClean="0"/>
              <a:t>hlubočec</a:t>
            </a:r>
            <a:r>
              <a:rPr lang="cs-CZ" dirty="0" smtClean="0"/>
              <a:t> 2017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120" y="2450592"/>
            <a:ext cx="5681472" cy="42611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9555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32"/>
    </mc:Choice>
    <mc:Fallback xmlns="">
      <p:transition spd="slow" advTm="119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2017 – stavění máje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16" y="1840992"/>
            <a:ext cx="3252419" cy="4879848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427" y="2093679"/>
            <a:ext cx="2636149" cy="414381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0261" y="2028156"/>
            <a:ext cx="2586089" cy="388010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773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58"/>
    </mc:Choice>
    <mc:Fallback xmlns="">
      <p:transition spd="slow" advTm="171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3975158"/>
              </p:ext>
            </p:extLst>
          </p:nvPr>
        </p:nvGraphicFramePr>
        <p:xfrm>
          <a:off x="3128455" y="555054"/>
          <a:ext cx="7658100" cy="541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43" name="Acrobat Document" r:id="rId4" imgW="11334720" imgH="8020014" progId="AcroExch.Document.DC">
                  <p:embed/>
                </p:oleObj>
              </mc:Choice>
              <mc:Fallback>
                <p:oleObj name="Acrobat Document" r:id="rId4" imgW="11334720" imgH="8020014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128455" y="555054"/>
                        <a:ext cx="7658100" cy="5418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Obrázek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287" y="3041822"/>
            <a:ext cx="3657600" cy="2438400"/>
          </a:xfrm>
          <a:prstGeom prst="rect">
            <a:avLst/>
          </a:prstGeom>
        </p:spPr>
      </p:pic>
    </p:spTree>
    <p:custDataLst>
      <p:tags r:id="rId2"/>
    </p:custDataLst>
    <p:extLst>
      <p:ext uri="{BB962C8B-B14F-4D97-AF65-F5344CB8AC3E}">
        <p14:creationId xmlns:p14="http://schemas.microsoft.com/office/powerpoint/2010/main" val="39588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155"/>
    </mc:Choice>
    <mc:Fallback xmlns="">
      <p:transition spd="slow" advTm="20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Požár lesa </a:t>
            </a:r>
            <a:r>
              <a:rPr lang="cs-CZ" dirty="0" err="1" smtClean="0"/>
              <a:t>skřipov</a:t>
            </a:r>
            <a:r>
              <a:rPr lang="cs-CZ" dirty="0" smtClean="0"/>
              <a:t> 2019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665" y="1933197"/>
            <a:ext cx="5980670" cy="39856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676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61"/>
    </mc:Choice>
    <mc:Fallback xmlns="">
      <p:transition spd="slow" advTm="93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TAKTICKÉ </a:t>
            </a:r>
            <a:r>
              <a:rPr lang="cs-CZ" dirty="0" smtClean="0"/>
              <a:t>cvičení 2019 - MŠ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421" y="1743498"/>
            <a:ext cx="6096000" cy="406298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1636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04"/>
    </mc:Choice>
    <mc:Fallback xmlns="">
      <p:transition spd="slow" advTm="10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Požár pole Hlubočec - 2019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786" y="1774688"/>
            <a:ext cx="6360427" cy="423877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9546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6"/>
    </mc:Choice>
    <mc:Fallback xmlns="">
      <p:transition spd="slow" advTm="104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 výjezdové vozy- </a:t>
            </a:r>
            <a:r>
              <a:rPr lang="cs-CZ" dirty="0" err="1" smtClean="0"/>
              <a:t>sdh</a:t>
            </a:r>
            <a:r>
              <a:rPr lang="cs-CZ" dirty="0" smtClean="0"/>
              <a:t> </a:t>
            </a:r>
            <a:r>
              <a:rPr lang="cs-CZ" dirty="0" err="1" smtClean="0"/>
              <a:t>hlubočec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31" y="1753616"/>
            <a:ext cx="4925699" cy="328379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230" y="1753616"/>
            <a:ext cx="5463540" cy="38851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1625" y="4419600"/>
            <a:ext cx="36576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904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322"/>
    </mc:Choice>
    <mc:Fallback xmlns="">
      <p:transition spd="slow" advTm="203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cs-CZ" dirty="0" smtClean="0"/>
              <a:t>Když řídí profíci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75" y="2404872"/>
            <a:ext cx="5097780" cy="339852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8819" y="351443"/>
            <a:ext cx="3657600" cy="2438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343" y="2559719"/>
            <a:ext cx="3657600" cy="2438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8279" y="4584192"/>
            <a:ext cx="36576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8435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47"/>
    </mc:Choice>
    <mc:Fallback xmlns="">
      <p:transition spd="slow" advTm="235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Vždy připraveni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820" y="3533126"/>
            <a:ext cx="3657600" cy="2438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9355" y="2056042"/>
            <a:ext cx="5197067" cy="346471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9330" y="1325386"/>
            <a:ext cx="2438400" cy="3657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6847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27"/>
    </mc:Choice>
    <mc:Fallback xmlns="">
      <p:transition spd="slow" advTm="214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8" y="1985401"/>
            <a:ext cx="2438400" cy="36576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90" y="766201"/>
            <a:ext cx="3657600" cy="2438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9690" y="3802998"/>
            <a:ext cx="3657600" cy="2438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6072" y="428450"/>
            <a:ext cx="3657600" cy="24384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976" y="3374630"/>
            <a:ext cx="36576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55976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98"/>
    </mc:Choice>
    <mc:Fallback xmlns="">
      <p:transition spd="slow" advTm="139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28" y="844296"/>
            <a:ext cx="3657600" cy="2438400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928" y="3794760"/>
            <a:ext cx="3657600" cy="243840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844296"/>
            <a:ext cx="3657600" cy="2438400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9760" y="1648968"/>
            <a:ext cx="2438400" cy="36576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76" y="3611880"/>
            <a:ext cx="3657600" cy="24384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2143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661"/>
    </mc:Choice>
    <mc:Fallback xmlns="">
      <p:transition spd="slow" advTm="196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Krasavice - tatra, nezná bratra…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5744" y="2028567"/>
            <a:ext cx="5620512" cy="37470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172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80"/>
    </mc:Choice>
    <mc:Fallback xmlns="">
      <p:transition spd="slow" advTm="178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2671" y="703861"/>
            <a:ext cx="10364451" cy="1596177"/>
          </a:xfrm>
        </p:spPr>
        <p:txBody>
          <a:bodyPr>
            <a:normAutofit/>
          </a:bodyPr>
          <a:lstStyle/>
          <a:p>
            <a:r>
              <a:rPr lang="cs-CZ" sz="3200" dirty="0" smtClean="0"/>
              <a:t>Jsme rádi, že vás máme!</a:t>
            </a:r>
            <a:br>
              <a:rPr lang="cs-CZ" sz="3200" dirty="0" smtClean="0"/>
            </a:br>
            <a:r>
              <a:rPr lang="cs-CZ" sz="3200" dirty="0" smtClean="0"/>
              <a:t> Děkujeme pánové, že naši obec chráníte…</a:t>
            </a:r>
            <a:endParaRPr lang="cs-CZ" sz="3200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35" y="2753743"/>
            <a:ext cx="5598381" cy="3726423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6209057" y="2753743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s-CZ" b="1" dirty="0">
                <a:solidFill>
                  <a:srgbClr val="FF0000"/>
                </a:solidFill>
              </a:rPr>
              <a:t>Jednotka sboru dobrovolných hasičů obce Hlubočec</a:t>
            </a:r>
            <a:endParaRPr lang="cs-CZ" b="1" dirty="0"/>
          </a:p>
          <a:p>
            <a:r>
              <a:rPr lang="cs-CZ" b="1" dirty="0"/>
              <a:t>   Jednotka SDH obce Hlubočec</a:t>
            </a:r>
          </a:p>
          <a:p>
            <a:r>
              <a:rPr lang="cs-CZ" dirty="0"/>
              <a:t>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Velitel jednotky: Lindovský Jiří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Velitel družstva: Lindovský Radim, </a:t>
            </a:r>
            <a:r>
              <a:rPr lang="cs-CZ" dirty="0" err="1"/>
              <a:t>Gintar</a:t>
            </a:r>
            <a:r>
              <a:rPr lang="cs-CZ" dirty="0"/>
              <a:t> Libor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Strojník: </a:t>
            </a:r>
            <a:r>
              <a:rPr lang="cs-CZ" dirty="0" err="1"/>
              <a:t>Lazecký</a:t>
            </a:r>
            <a:r>
              <a:rPr lang="cs-CZ" dirty="0"/>
              <a:t> Vojtěch, Nedvídek Petr Bc., Ulman Hynek, Vavrečka Petr, Sládeček Tomáš, </a:t>
            </a:r>
            <a:r>
              <a:rPr lang="cs-CZ" dirty="0" err="1"/>
              <a:t>Vengřin</a:t>
            </a:r>
            <a:r>
              <a:rPr lang="cs-CZ" dirty="0"/>
              <a:t> Ivo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cs-CZ" dirty="0"/>
              <a:t>Hasič: Draštík Petr, Soukeník Jan, Fryčka Martin, </a:t>
            </a:r>
            <a:r>
              <a:rPr lang="cs-CZ" dirty="0" err="1"/>
              <a:t>Maivald</a:t>
            </a:r>
            <a:r>
              <a:rPr lang="cs-CZ" dirty="0"/>
              <a:t> Zdeněk, Najvert Petr Ing., </a:t>
            </a:r>
            <a:r>
              <a:rPr lang="cs-CZ" dirty="0" err="1"/>
              <a:t>Stanovský</a:t>
            </a:r>
            <a:r>
              <a:rPr lang="cs-CZ" dirty="0"/>
              <a:t> Přemysl,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89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241"/>
    </mc:Choice>
    <mc:Fallback xmlns="">
      <p:transition spd="slow" advTm="72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2.3|2.7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3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2|1.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8|2.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9|0.9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3|2.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.4|1.5|1.6|2.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4|2.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9|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1|0.9|2.6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1.8|2.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1.3|2.3|3.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4|1.4|1.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5|2.4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1.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2.7|2.4|5.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|1.8|1.6|1.5|1.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|2.8|5.4|4.6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.6|2|1.7|1.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2.4|1.3|1.5|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2.4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2.2|2.6"/>
</p:tagLst>
</file>

<file path=ppt/theme/theme1.xml><?xml version="1.0" encoding="utf-8"?>
<a:theme xmlns:a="http://schemas.openxmlformats.org/drawingml/2006/main" name="Kapk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TM04033925[[fn=Kapka]]</Template>
  <TotalTime>308</TotalTime>
  <Words>165</Words>
  <Application>Microsoft Office PowerPoint</Application>
  <PresentationFormat>Širokoúhlá obrazovka</PresentationFormat>
  <Paragraphs>41</Paragraphs>
  <Slides>50</Slides>
  <Notes>0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snímků</vt:lpstr>
      </vt:variant>
      <vt:variant>
        <vt:i4>50</vt:i4>
      </vt:variant>
    </vt:vector>
  </HeadingPairs>
  <TitlesOfParts>
    <vt:vector size="54" baseType="lpstr">
      <vt:lpstr>Arial</vt:lpstr>
      <vt:lpstr>Tw Cen MT</vt:lpstr>
      <vt:lpstr>Kapka</vt:lpstr>
      <vt:lpstr>Acrobat Document</vt:lpstr>
      <vt:lpstr>Jsdh a sdh hlubočec</vt:lpstr>
      <vt:lpstr>Prezentace aplikace PowerPoint</vt:lpstr>
      <vt:lpstr>Prezentace aplikace PowerPoint</vt:lpstr>
      <vt:lpstr>hasičská stříkačka z roku 1890</vt:lpstr>
      <vt:lpstr>Rok 1934 – 50 let trvání sboru</vt:lpstr>
      <vt:lpstr>1959 – Slavnostní příležitost k 75 letům sboru</vt:lpstr>
      <vt:lpstr>1959 – 75 let členové sboru</vt:lpstr>
      <vt:lpstr>1964 – Hasičský dorost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 2008 - cvičení</vt:lpstr>
      <vt:lpstr>Prezentace aplikace PowerPoint</vt:lpstr>
      <vt:lpstr>Pohárová soutěž kyjovice  2010 – mladí hasiči</vt:lpstr>
      <vt:lpstr>2010 – tábor mladých hasičů</vt:lpstr>
      <vt:lpstr>2011 – slavnostní předání tatry</vt:lpstr>
      <vt:lpstr>Čištění obecního vodojemu 2012</vt:lpstr>
      <vt:lpstr>Prezentace aplikace PowerPoint</vt:lpstr>
      <vt:lpstr>2013 – požár lesa u raduně</vt:lpstr>
      <vt:lpstr>2013 – kurz bezpečné jízdy libros</vt:lpstr>
      <vt:lpstr>Prezentace aplikace PowerPoint</vt:lpstr>
      <vt:lpstr>Požár lisu na slámu v hlubočci 2014</vt:lpstr>
      <vt:lpstr>2015 – cvičení Vítkovice</vt:lpstr>
      <vt:lpstr>2015 – sběr šrotu v obci</vt:lpstr>
      <vt:lpstr>Kácení lípy u točny 2016</vt:lpstr>
      <vt:lpstr>2017 – okrsková soutěž mužů - pustá polom</vt:lpstr>
      <vt:lpstr>Požár střechy stodoly hlubočec 2017</vt:lpstr>
      <vt:lpstr>2017 – stavění máje</vt:lpstr>
      <vt:lpstr>Prezentace aplikace PowerPoint</vt:lpstr>
      <vt:lpstr>Požár lesa skřipov 2019</vt:lpstr>
      <vt:lpstr>TAKTICKÉ cvičení 2019 - MŠ</vt:lpstr>
      <vt:lpstr>Požár pole Hlubočec - 2019</vt:lpstr>
      <vt:lpstr> výjezdové vozy- sdh hlubočec</vt:lpstr>
      <vt:lpstr>Když řídí profíci</vt:lpstr>
      <vt:lpstr>Vždy připraveni</vt:lpstr>
      <vt:lpstr>Prezentace aplikace PowerPoint</vt:lpstr>
      <vt:lpstr>Prezentace aplikace PowerPoint</vt:lpstr>
      <vt:lpstr>Krasavice - tatra, nezná bratra…</vt:lpstr>
      <vt:lpstr>Jsme rádi, že vás máme!  Děkujeme pánové, že naši obec chráníte…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Jsdh a sdh hlubočec</dc:title>
  <dc:creator>OUHlubocec</dc:creator>
  <cp:lastModifiedBy>OUHlubocec</cp:lastModifiedBy>
  <cp:revision>27</cp:revision>
  <dcterms:created xsi:type="dcterms:W3CDTF">2019-11-12T15:27:44Z</dcterms:created>
  <dcterms:modified xsi:type="dcterms:W3CDTF">2019-11-26T15:08:45Z</dcterms:modified>
</cp:coreProperties>
</file>