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13" r:id="rId3"/>
    <p:sldId id="300" r:id="rId4"/>
    <p:sldId id="301" r:id="rId5"/>
    <p:sldId id="299" r:id="rId6"/>
    <p:sldId id="302" r:id="rId7"/>
    <p:sldId id="303" r:id="rId8"/>
    <p:sldId id="304" r:id="rId9"/>
    <p:sldId id="305" r:id="rId10"/>
    <p:sldId id="306" r:id="rId11"/>
    <p:sldId id="261" r:id="rId12"/>
    <p:sldId id="282" r:id="rId13"/>
    <p:sldId id="307" r:id="rId14"/>
    <p:sldId id="314" r:id="rId15"/>
    <p:sldId id="297" r:id="rId16"/>
    <p:sldId id="284" r:id="rId17"/>
    <p:sldId id="259" r:id="rId18"/>
    <p:sldId id="260" r:id="rId19"/>
    <p:sldId id="296" r:id="rId20"/>
    <p:sldId id="278" r:id="rId21"/>
    <p:sldId id="295" r:id="rId22"/>
    <p:sldId id="288" r:id="rId23"/>
    <p:sldId id="289" r:id="rId24"/>
    <p:sldId id="277" r:id="rId25"/>
    <p:sldId id="268" r:id="rId26"/>
    <p:sldId id="263" r:id="rId27"/>
    <p:sldId id="267" r:id="rId28"/>
    <p:sldId id="298" r:id="rId29"/>
    <p:sldId id="287" r:id="rId30"/>
    <p:sldId id="262" r:id="rId31"/>
    <p:sldId id="308" r:id="rId32"/>
    <p:sldId id="264" r:id="rId33"/>
    <p:sldId id="309" r:id="rId34"/>
    <p:sldId id="265" r:id="rId35"/>
    <p:sldId id="286" r:id="rId36"/>
    <p:sldId id="310" r:id="rId37"/>
    <p:sldId id="266" r:id="rId38"/>
    <p:sldId id="311" r:id="rId39"/>
    <p:sldId id="285" r:id="rId40"/>
    <p:sldId id="312" r:id="rId41"/>
    <p:sldId id="269" r:id="rId42"/>
    <p:sldId id="272" r:id="rId43"/>
    <p:sldId id="274" r:id="rId44"/>
    <p:sldId id="281" r:id="rId45"/>
    <p:sldId id="280" r:id="rId46"/>
    <p:sldId id="279" r:id="rId47"/>
    <p:sldId id="283" r:id="rId48"/>
    <p:sldId id="270" r:id="rId49"/>
    <p:sldId id="275" r:id="rId50"/>
    <p:sldId id="271" r:id="rId51"/>
    <p:sldId id="276" r:id="rId52"/>
    <p:sldId id="273" r:id="rId53"/>
    <p:sldId id="290" r:id="rId54"/>
    <p:sldId id="291" r:id="rId55"/>
    <p:sldId id="292" r:id="rId56"/>
    <p:sldId id="293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7.xml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8.xml"/><Relationship Id="rId4" Type="http://schemas.openxmlformats.org/officeDocument/2006/relationships/image" Target="../media/image1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Relationship Id="rId4" Type="http://schemas.openxmlformats.org/officeDocument/2006/relationships/image" Target="../media/image1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6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9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0.xml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4.xml"/><Relationship Id="rId4" Type="http://schemas.openxmlformats.org/officeDocument/2006/relationships/image" Target="../media/image33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1.xml"/><Relationship Id="rId4" Type="http://schemas.openxmlformats.org/officeDocument/2006/relationships/image" Target="../media/image39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2.xml"/><Relationship Id="rId4" Type="http://schemas.openxmlformats.org/officeDocument/2006/relationships/image" Target="../media/image41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5.xml"/><Relationship Id="rId4" Type="http://schemas.openxmlformats.org/officeDocument/2006/relationships/image" Target="../media/image45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6.xml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Relationship Id="rId4" Type="http://schemas.openxmlformats.org/officeDocument/2006/relationships/image" Target="../media/image50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8.xml"/><Relationship Id="rId4" Type="http://schemas.openxmlformats.org/officeDocument/2006/relationships/image" Target="../media/image52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9.xml"/><Relationship Id="rId4" Type="http://schemas.openxmlformats.org/officeDocument/2006/relationships/image" Target="../media/image5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1.xml"/><Relationship Id="rId4" Type="http://schemas.openxmlformats.org/officeDocument/2006/relationships/image" Target="../media/image57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3.xml"/><Relationship Id="rId5" Type="http://schemas.openxmlformats.org/officeDocument/2006/relationships/image" Target="../media/image61.emf"/><Relationship Id="rId4" Type="http://schemas.openxmlformats.org/officeDocument/2006/relationships/image" Target="../media/image60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4.xml"/><Relationship Id="rId4" Type="http://schemas.openxmlformats.org/officeDocument/2006/relationships/image" Target="../media/image63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5.xml"/><Relationship Id="rId5" Type="http://schemas.openxmlformats.org/officeDocument/2006/relationships/image" Target="../media/image66.emf"/><Relationship Id="rId4" Type="http://schemas.openxmlformats.org/officeDocument/2006/relationships/image" Target="../media/image65.emf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8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HiSTORIE</a:t>
            </a:r>
            <a:r>
              <a:rPr lang="cs-CZ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8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OBCE HLUBOČEC</a:t>
            </a:r>
            <a:endParaRPr lang="cs-CZ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4212" y="4011827"/>
            <a:ext cx="7059356" cy="1779373"/>
          </a:xfrm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isometricRightUp"/>
            <a:lightRig rig="threePt" dir="t"/>
          </a:scene3d>
        </p:spPr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</a:rPr>
              <a:t>Vážení občané, </a:t>
            </a:r>
          </a:p>
          <a:p>
            <a:r>
              <a:rPr lang="cs-CZ" b="1" dirty="0">
                <a:solidFill>
                  <a:schemeClr val="bg1"/>
                </a:solidFill>
              </a:rPr>
              <a:t>p</a:t>
            </a:r>
            <a:r>
              <a:rPr lang="cs-CZ" b="1" dirty="0" smtClean="0">
                <a:solidFill>
                  <a:schemeClr val="bg1"/>
                </a:solidFill>
              </a:rPr>
              <a:t>ředstavujeme Vám historii obce Hlubočec, dle záznamů kronik naších předků. </a:t>
            </a:r>
          </a:p>
          <a:p>
            <a:endParaRPr lang="cs-CZ" b="1" dirty="0" smtClean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202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51"/>
    </mc:Choice>
    <mc:Fallback xmlns="">
      <p:transition spd="slow" advTm="141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3" y="197708"/>
            <a:ext cx="10058400" cy="3231292"/>
          </a:xfrm>
        </p:spPr>
        <p:txBody>
          <a:bodyPr>
            <a:normAutofit fontScale="90000"/>
          </a:bodyPr>
          <a:lstStyle/>
          <a:p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roce 1919 byl v obci zřízen telefon.</a:t>
            </a:r>
            <a:b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Roku 1920 byla založena tělovýchovná jednota Sokol.</a:t>
            </a:r>
            <a:b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roce 1921 proběhlo sčítání lidu, při němž bylo zjištěno, že Hlubočec má 940 hektarů, 103 domy a 672 obyvatel.</a:t>
            </a:r>
            <a:endParaRPr lang="cs-CZ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212" y="3822356"/>
            <a:ext cx="8535988" cy="3035643"/>
          </a:xfrm>
        </p:spPr>
        <p:txBody>
          <a:bodyPr>
            <a:normAutofit/>
          </a:bodyPr>
          <a:lstStyle/>
          <a:p>
            <a:r>
              <a:rPr lang="cs-CZ" sz="29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V nově vybudovaném sálu u Františka Žurka byla 6.4.1931 uspořádána Pomlázková muzika.</a:t>
            </a:r>
          </a:p>
          <a:p>
            <a:r>
              <a:rPr lang="cs-CZ" sz="29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3.9.1933 odhalení pomníku padlých ve světové válce.</a:t>
            </a:r>
            <a:endParaRPr lang="cs-CZ" sz="29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endParaRPr lang="cs-CZ" sz="29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3217" y="3084576"/>
            <a:ext cx="3293439" cy="26151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035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907"/>
    </mc:Choice>
    <mc:Fallback xmlns="">
      <p:transition spd="slow" advTm="369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/>
            </a:r>
            <a:br>
              <a:rPr lang="cs-CZ" b="1" dirty="0" smtClean="0">
                <a:solidFill>
                  <a:schemeClr val="bg1"/>
                </a:solidFill>
              </a:rPr>
            </a:b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3.Září 1933 – slavnost odhalení pomníku padlých ve světové válce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69990"/>
              </p:ext>
            </p:extLst>
          </p:nvPr>
        </p:nvGraphicFramePr>
        <p:xfrm>
          <a:off x="1575444" y="178346"/>
          <a:ext cx="6419656" cy="4541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Acrobat Document" r:id="rId4" imgW="11334720" imgH="8020014" progId="AcroExch.Document.DC">
                  <p:embed/>
                </p:oleObj>
              </mc:Choice>
              <mc:Fallback>
                <p:oleObj name="Acrobat Document" r:id="rId4" imgW="11334720" imgH="802001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75444" y="178346"/>
                        <a:ext cx="6419656" cy="45419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288216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84"/>
    </mc:Choice>
    <mc:Fallback xmlns="">
      <p:transition spd="slow" advTm="17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63239" y="2284380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Pomník padlým </a:t>
            </a:r>
            <a:b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 1. Světové války  </a:t>
            </a:r>
            <a:b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1914 -18 (foto1934)</a:t>
            </a:r>
            <a:endParaRPr lang="cs-CZ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4212" y="3624943"/>
            <a:ext cx="556759" cy="676124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371" y="76200"/>
            <a:ext cx="6727371" cy="65946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904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49"/>
    </mc:Choice>
    <mc:Fallback xmlns="">
      <p:transition spd="slow" advTm="140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9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1.11.1934 – byl v lese Heku vytáhnut bludný kámen, který je dodnes součásti obce.</a:t>
            </a:r>
            <a:br>
              <a:rPr lang="cs-CZ" sz="29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9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9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9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25.1.1938 – byla v Hlubočci viděna polární záře.</a:t>
            </a:r>
            <a:endParaRPr lang="cs-CZ" sz="2900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212" y="3781168"/>
            <a:ext cx="8535988" cy="2213232"/>
          </a:xfrm>
        </p:spPr>
        <p:txBody>
          <a:bodyPr>
            <a:normAutofit/>
          </a:bodyPr>
          <a:lstStyle/>
          <a:p>
            <a:r>
              <a:rPr lang="cs-CZ" sz="29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3.9.1944 – zakoupen nový zvon do kaple</a:t>
            </a:r>
          </a:p>
          <a:p>
            <a:endParaRPr lang="cs-CZ" sz="29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cs-CZ" sz="29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27.4.1945 – byl Hlubočec osvobozen ruskou armádou.</a:t>
            </a:r>
            <a:endParaRPr lang="cs-CZ" sz="29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173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68"/>
    </mc:Choice>
    <mc:Fallback xmlns="">
      <p:transition spd="slow" advTm="22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9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Starosta obce Emil Tengler a jeho rodina</a:t>
            </a: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2945262"/>
              </p:ext>
            </p:extLst>
          </p:nvPr>
        </p:nvGraphicFramePr>
        <p:xfrm>
          <a:off x="1342766" y="220202"/>
          <a:ext cx="5941329" cy="42035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Acrobat Document" r:id="rId4" imgW="11334720" imgH="8020014" progId="AcroExch.Document.DC">
                  <p:embed/>
                </p:oleObj>
              </mc:Choice>
              <mc:Fallback>
                <p:oleObj name="Acrobat Document" r:id="rId4" imgW="11334720" imgH="802001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42766" y="220202"/>
                        <a:ext cx="5941329" cy="42035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80393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26"/>
    </mc:Choice>
    <mc:Fallback xmlns="">
      <p:transition spd="slow" advTm="278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1935</a:t>
            </a:r>
            <a:endParaRPr lang="cs-CZ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9685" y="47840"/>
            <a:ext cx="5180140" cy="6694335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3087131"/>
          </a:xfrm>
        </p:spPr>
        <p:txBody>
          <a:bodyPr>
            <a:noAutofit/>
          </a:bodyPr>
          <a:lstStyle/>
          <a:p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Obec Hlubočec v historické podobě. Takto byl Hlubočec zachycen v roce 1935 místním občanem.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930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14"/>
    </mc:Choice>
    <mc:Fallback xmlns="">
      <p:transition spd="slow" advTm="211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1698" y="4411132"/>
            <a:ext cx="8534400" cy="1507067"/>
          </a:xfrm>
        </p:spPr>
        <p:txBody>
          <a:bodyPr>
            <a:norm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Rozhledna na hůrkách 1935</a:t>
            </a: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48942" y="108857"/>
            <a:ext cx="6379937" cy="674914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7128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41"/>
    </mc:Choice>
    <mc:Fallback xmlns="">
      <p:transition spd="slow" advTm="10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5400" dirty="0" smtClean="0"/>
              <a:t>ROK 1938</a:t>
            </a:r>
            <a:endParaRPr lang="cs-CZ" sz="5400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5021" y="685800"/>
            <a:ext cx="6177064" cy="5308600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cs-CZ" sz="4400" b="1" dirty="0" smtClean="0"/>
              <a:t>HLAVNÍ ULICE V ZIMĚ</a:t>
            </a:r>
            <a:endParaRPr lang="cs-CZ" sz="4400" b="1" dirty="0"/>
          </a:p>
        </p:txBody>
      </p:sp>
      <p:pic>
        <p:nvPicPr>
          <p:cNvPr id="6" name="Zástupný symbol pro obsah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5012" y="3750373"/>
            <a:ext cx="4221641" cy="303053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009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504"/>
    </mc:Choice>
    <mc:Fallback xmlns="">
      <p:transition spd="slow" advTm="16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4862" y="554478"/>
            <a:ext cx="7136571" cy="560818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                           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1939 – Fašistická okupace, směrová tabule</a:t>
            </a:r>
            <a:endParaRPr lang="cs-CZ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4738" y="1636306"/>
            <a:ext cx="4394845" cy="3030538"/>
          </a:xfrm>
          <a:prstGeom prst="rect">
            <a:avLst/>
          </a:prstGeo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                        </a:t>
            </a:r>
            <a:endParaRPr lang="cs-CZ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2189591" cy="284636"/>
          </a:xfrm>
        </p:spPr>
        <p:txBody>
          <a:bodyPr>
            <a:noAutofit/>
          </a:bodyPr>
          <a:lstStyle/>
          <a:p>
            <a:r>
              <a:rPr lang="cs-CZ" sz="1600" b="1" dirty="0" smtClean="0"/>
              <a:t>Směr </a:t>
            </a:r>
            <a:r>
              <a:rPr lang="cs-CZ" sz="1600" b="1" dirty="0" err="1" smtClean="0"/>
              <a:t>Podvihov</a:t>
            </a:r>
            <a:endParaRPr lang="cs-CZ" sz="16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074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08"/>
    </mc:Choice>
    <mc:Fallback xmlns="">
      <p:transition spd="slow" advTm="180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9739948" cy="1507067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1939 – </a:t>
            </a:r>
            <a:r>
              <a:rPr lang="cs-CZ" sz="32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Dům Vavrečkových – smíšené zboží</a:t>
            </a:r>
            <a:endParaRPr lang="cs-C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70304" y="45909"/>
            <a:ext cx="6717792" cy="425462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999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02"/>
    </mc:Choice>
    <mc:Fallback xmlns="">
      <p:transition spd="slow" advTm="15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tieFengrund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Hlubočec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60389" y="288324"/>
            <a:ext cx="7562335" cy="4012214"/>
          </a:xfrm>
          <a:prstGeom prst="rect">
            <a:avLst/>
          </a:prstGeom>
          <a:ln w="34925"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/>
            <a:lightRig rig="soft" dir="t">
              <a:rot lat="0" lon="0" rev="0"/>
            </a:lightRig>
          </a:scene3d>
          <a:sp3d prstMaterial="translucentPowder">
            <a:bevelT w="203200" h="50800" prst="relaxedInset"/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5234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12"/>
    </mc:Choice>
    <mc:Fallback xmlns="">
      <p:transition spd="slow" advTm="13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BUDOVY V SETINÁCH</a:t>
            </a:r>
            <a:endParaRPr lang="cs-CZ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89858" y="685800"/>
            <a:ext cx="5159828" cy="3614738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127480" y="685800"/>
            <a:ext cx="4759719" cy="36147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5831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68"/>
    </mc:Choice>
    <mc:Fallback xmlns="">
      <p:transition spd="slow" advTm="15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Srpen 1942 - </a:t>
            </a:r>
            <a:r>
              <a:rPr lang="cs-CZ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HAmry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0432" y="124034"/>
            <a:ext cx="6309359" cy="4258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069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38"/>
    </mc:Choice>
    <mc:Fallback xmlns="">
      <p:transition spd="slow" advTm="15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90908" y="1232068"/>
            <a:ext cx="6201092" cy="1507067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1943 - U sv. </a:t>
            </a:r>
            <a:r>
              <a:rPr lang="cs-CZ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jana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pohled na obecní pastušku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448" y="179625"/>
            <a:ext cx="5669280" cy="66783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6828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05"/>
    </mc:Choice>
    <mc:Fallback xmlns="">
      <p:transition spd="slow" advTm="10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43016" y="381676"/>
            <a:ext cx="5349240" cy="4126316"/>
          </a:xfrm>
        </p:spPr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1943 – u sv. Antoníčka – pohled na hůrky s rozhlednou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584" y="95008"/>
            <a:ext cx="5175504" cy="676299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65244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57"/>
    </mc:Choice>
    <mc:Fallback xmlns="">
      <p:transition spd="slow" advTm="143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PAZDERNA 1945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60212" y="-1"/>
            <a:ext cx="7224018" cy="48223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427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602"/>
    </mc:Choice>
    <mc:Fallback xmlns="">
      <p:transition spd="slow" advTm="146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Křižovatka v obci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3736" y="113335"/>
            <a:ext cx="6468894" cy="6492571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Její stav v době bezprostředně po ukončení 2. světové války</a:t>
            </a:r>
            <a:endParaRPr lang="cs-CZ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3061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27"/>
    </mc:Choice>
    <mc:Fallback xmlns="">
      <p:transition spd="slow" advTm="34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080" y="4487332"/>
            <a:ext cx="3486150" cy="235423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                                    </a:t>
            </a: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Dům p. J. Žurka</a:t>
            </a: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1945 -1946 </a:t>
            </a:r>
            <a:r>
              <a:rPr lang="cs-C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směr z Výškovic</a:t>
            </a:r>
            <a:endParaRPr lang="cs-CZ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972080" y="1270000"/>
            <a:ext cx="4649787" cy="3030538"/>
          </a:xfrm>
          <a:prstGeom prst="rect">
            <a:avLst/>
          </a:prstGeo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Dům p. E. Žurka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quarter" idx="4"/>
          </p:nvPr>
        </p:nvPicPr>
        <p:blipFill>
          <a:blip r:embed="rId5"/>
          <a:stretch>
            <a:fillRect/>
          </a:stretch>
        </p:blipFill>
        <p:spPr>
          <a:xfrm>
            <a:off x="6079066" y="1262063"/>
            <a:ext cx="4665134" cy="3030537"/>
          </a:xfrm>
          <a:prstGeom prst="rect">
            <a:avLst/>
          </a:prstGeom>
        </p:spPr>
      </p:pic>
      <p:sp>
        <p:nvSpPr>
          <p:cNvPr id="11" name="Šipka doleva 10"/>
          <p:cNvSpPr/>
          <p:nvPr/>
        </p:nvSpPr>
        <p:spPr>
          <a:xfrm>
            <a:off x="4561489" y="5171090"/>
            <a:ext cx="662152" cy="31531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110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81"/>
    </mc:Choice>
    <mc:Fallback xmlns="">
      <p:transition spd="slow" advTm="304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                       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3545" b="3545"/>
          <a:stretch>
            <a:fillRect/>
          </a:stretch>
        </p:blipFill>
        <p:spPr>
          <a:xfrm>
            <a:off x="350195" y="507103"/>
            <a:ext cx="6391073" cy="6025754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693" y="2507030"/>
            <a:ext cx="6021388" cy="2048933"/>
          </a:xfrm>
        </p:spPr>
        <p:txBody>
          <a:bodyPr>
            <a:normAutofit fontScale="92500" lnSpcReduction="10000"/>
          </a:bodyPr>
          <a:lstStyle/>
          <a:p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Domek pana </a:t>
            </a:r>
            <a:r>
              <a:rPr lang="cs-CZ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cs-CZ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rojančíka</a:t>
            </a: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který </a:t>
            </a:r>
          </a:p>
          <a:p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byl zbořen po roce 1945 a </a:t>
            </a:r>
          </a:p>
          <a:p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postaven nový na jiném </a:t>
            </a:r>
          </a:p>
          <a:p>
            <a:r>
              <a:rPr lang="cs-CZ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místě…</a:t>
            </a:r>
            <a:endParaRPr lang="cs-CZ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6371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42"/>
    </mc:Choice>
    <mc:Fallback xmlns="">
      <p:transition spd="slow" advTm="158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Dům u širokého stavení 1946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4128" y="170688"/>
            <a:ext cx="7863840" cy="4129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052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42"/>
    </mc:Choice>
    <mc:Fallback xmlns="">
      <p:transition spd="slow" advTm="141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11700" y="1552108"/>
            <a:ext cx="8534400" cy="1507067"/>
          </a:xfrm>
        </p:spPr>
        <p:txBody>
          <a:bodyPr/>
          <a:lstStyle/>
          <a:p>
            <a:r>
              <a:rPr lang="cs-CZ" dirty="0" smtClean="0"/>
              <a:t>                         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Školní rok </a:t>
            </a:r>
            <a:b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1946-47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0879519"/>
              </p:ext>
            </p:extLst>
          </p:nvPr>
        </p:nvGraphicFramePr>
        <p:xfrm>
          <a:off x="285225" y="310392"/>
          <a:ext cx="8681259" cy="61420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Acrobat Document" r:id="rId4" imgW="11334720" imgH="8020014" progId="AcroExch.Document.DC">
                  <p:embed/>
                </p:oleObj>
              </mc:Choice>
              <mc:Fallback>
                <p:oleObj name="Acrobat Document" r:id="rId4" imgW="11334720" imgH="8020014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5225" y="310392"/>
                        <a:ext cx="8681259" cy="61420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426479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021"/>
    </mc:Choice>
    <mc:Fallback xmlns="">
      <p:transition spd="slow" advTm="320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Kdy přesně byla obec Hlubočec založena, nevíme. </a:t>
            </a:r>
            <a:b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Sousední Pustá Polom byla založena roku 1238.</a:t>
            </a:r>
            <a:endParaRPr lang="cs-CZ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První </a:t>
            </a:r>
            <a:r>
              <a:rPr lang="cs-CZ" sz="32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písemná zmínka o Hlubočci pochází z roku 1487 v souvislosti s klášterem Hradisko u Olomouce.</a:t>
            </a:r>
            <a:endParaRPr lang="cs-CZ" sz="32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432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18"/>
    </mc:Choice>
    <mc:Fallback xmlns="">
      <p:transition spd="slow" advTm="162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0808" y="5898008"/>
            <a:ext cx="3657600" cy="403698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Slavnost u školy</a:t>
            </a:r>
            <a:endParaRPr lang="cs-CZ" b="1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26904"/>
            <a:ext cx="5262664" cy="652725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743" y="4221761"/>
            <a:ext cx="3953312" cy="2607023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 rot="10800000" flipV="1">
            <a:off x="5484169" y="126905"/>
            <a:ext cx="4124528" cy="963038"/>
          </a:xfrm>
        </p:spPr>
        <p:txBody>
          <a:bodyPr>
            <a:noAutofit/>
          </a:bodyPr>
          <a:lstStyle/>
          <a:p>
            <a:r>
              <a:rPr lang="cs-CZ" sz="3200" b="1" dirty="0" smtClean="0"/>
              <a:t>Pohled na KAPLI a školu 1951</a:t>
            </a:r>
          </a:p>
          <a:p>
            <a:endParaRPr lang="cs-CZ" sz="32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5979" y="1157843"/>
            <a:ext cx="3627257" cy="39020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1736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619"/>
    </mc:Choice>
    <mc:Fallback xmlns="">
      <p:transition spd="slow" advTm="276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9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4.1.1950 – poprvé hrál místní rozhlas.</a:t>
            </a:r>
            <a:br>
              <a:rPr lang="cs-CZ" sz="29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9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9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9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roce 1952 – Pustá Polom zřídila ve Zdravotním středisku – zubní ambulanci.</a:t>
            </a:r>
            <a:br>
              <a:rPr lang="cs-CZ" sz="29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9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9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9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30.5.1953 – byla znehodnocena měna a zrušen lístkový systém.</a:t>
            </a:r>
            <a:endParaRPr lang="cs-CZ" sz="2900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6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12.2.1956 – první mše v kapli – zlatá svatba</a:t>
            </a:r>
          </a:p>
          <a:p>
            <a:endParaRPr lang="cs-CZ" sz="26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r>
              <a:rPr lang="cs-CZ" sz="26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Roku 1957 – bylo založeno JZD.</a:t>
            </a:r>
            <a:endParaRPr lang="cs-CZ" sz="26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568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25"/>
    </mc:Choice>
    <mc:Fallback xmlns="">
      <p:transition spd="slow" advTm="264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161" y="183774"/>
            <a:ext cx="7838128" cy="4990344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Kdo se pozná…</a:t>
            </a:r>
            <a:endParaRPr lang="cs-CZ" sz="28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213" y="4782065"/>
            <a:ext cx="8535988" cy="1879600"/>
          </a:xfrm>
        </p:spPr>
        <p:txBody>
          <a:bodyPr>
            <a:normAutofit/>
          </a:bodyPr>
          <a:lstStyle/>
          <a:p>
            <a:r>
              <a:rPr lang="cs-CZ" sz="8000" b="1" dirty="0" smtClean="0">
                <a:solidFill>
                  <a:schemeClr val="bg1"/>
                </a:solidFill>
              </a:rPr>
              <a:t>MŠ 1958</a:t>
            </a:r>
            <a:endParaRPr lang="cs-CZ" sz="80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001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73"/>
    </mc:Choice>
    <mc:Fallback xmlns="">
      <p:transition spd="slow" advTm="439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3" y="782594"/>
            <a:ext cx="10058400" cy="1787611"/>
          </a:xfrm>
        </p:spPr>
        <p:txBody>
          <a:bodyPr>
            <a:normAutofit/>
          </a:bodyPr>
          <a:lstStyle/>
          <a:p>
            <a:pPr algn="ctr"/>
            <a:r>
              <a:rPr lang="cs-CZ" sz="29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roce 1958 – se poprvé asfaltovala hlavní cesta, směr: Pustá Polom – Hlubočec – Jakubčovice</a:t>
            </a:r>
            <a:r>
              <a:rPr lang="cs-CZ" sz="26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6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6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600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2600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212" y="2776152"/>
            <a:ext cx="8535988" cy="3218248"/>
          </a:xfrm>
        </p:spPr>
        <p:txBody>
          <a:bodyPr>
            <a:normAutofit/>
          </a:bodyPr>
          <a:lstStyle/>
          <a:p>
            <a:r>
              <a:rPr lang="cs-CZ" sz="29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Hlubočec v roce 1963 čítá 566 osob. Celková rozloha katastru obce činí 950 HA 38,83 m</a:t>
            </a:r>
            <a:r>
              <a:rPr lang="cs-CZ" sz="3200" baseline="30000" dirty="0" smtClean="0"/>
              <a:t>2</a:t>
            </a:r>
            <a:endParaRPr lang="cs-CZ" sz="3200" baseline="30000" dirty="0"/>
          </a:p>
          <a:p>
            <a:r>
              <a:rPr lang="cs-CZ" sz="29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V tomto roce navštěvovalo místní ZŠ 55 žáků (ve dvou třídách) a MŠ 29 dětí. </a:t>
            </a:r>
          </a:p>
          <a:p>
            <a:r>
              <a:rPr lang="cs-CZ" sz="29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V témže roce byla postavena čekárna na autobusové stanici.</a:t>
            </a:r>
            <a:endParaRPr lang="cs-CZ" sz="29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791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311"/>
    </mc:Choice>
    <mc:Fallback xmlns="">
      <p:transition spd="slow" advTm="35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5012" y="706821"/>
            <a:ext cx="3657600" cy="1371600"/>
          </a:xfrm>
        </p:spPr>
        <p:txBody>
          <a:bodyPr>
            <a:normAutofit fontScale="90000"/>
          </a:bodyPr>
          <a:lstStyle/>
          <a:p>
            <a:r>
              <a:rPr lang="cs-CZ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Rybník u </a:t>
            </a:r>
            <a:r>
              <a:rPr lang="cs-CZ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TOČNy</a:t>
            </a:r>
            <a:endParaRPr lang="cs-CZ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9695" y="178676"/>
            <a:ext cx="4992415" cy="645023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205" y="2209799"/>
            <a:ext cx="5106988" cy="4560375"/>
          </a:xfrm>
          <a:prstGeom prst="rect">
            <a:avLst/>
          </a:prstGeo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 smtClean="0"/>
              <a:t>1959</a:t>
            </a: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251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15"/>
    </mc:Choice>
    <mc:Fallback xmlns="">
      <p:transition spd="slow" advTm="243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47155" y="2244874"/>
            <a:ext cx="8534400" cy="1507067"/>
          </a:xfrm>
        </p:spPr>
        <p:txBody>
          <a:bodyPr/>
          <a:lstStyle/>
          <a:p>
            <a:r>
              <a:rPr lang="cs-CZ" dirty="0" smtClean="0"/>
              <a:t>                  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bývalý hostinec </a:t>
            </a:r>
            <a:b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pana </a:t>
            </a:r>
            <a:r>
              <a:rPr lang="cs-CZ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blahuta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5808" y="158212"/>
            <a:ext cx="5387420" cy="64929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93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21"/>
    </mc:Choice>
    <mc:Fallback xmlns="">
      <p:transition spd="slow" advTm="151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4742" y="759940"/>
            <a:ext cx="10058400" cy="2743200"/>
          </a:xfrm>
        </p:spPr>
        <p:txBody>
          <a:bodyPr>
            <a:normAutofit/>
          </a:bodyPr>
          <a:lstStyle/>
          <a:p>
            <a:r>
              <a:rPr lang="cs-CZ" sz="29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11.1.1964 – byla uspořádána jubilejní vzpomínková slavnost na dobu před 100 lety. Při této oslavě byly vystaveny kronikářské dokumenty.</a:t>
            </a:r>
            <a:endParaRPr lang="cs-CZ" sz="2900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94742" y="3923270"/>
            <a:ext cx="8535988" cy="1879600"/>
          </a:xfrm>
        </p:spPr>
        <p:txBody>
          <a:bodyPr>
            <a:normAutofit/>
          </a:bodyPr>
          <a:lstStyle/>
          <a:p>
            <a:r>
              <a:rPr lang="cs-CZ" sz="29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27.4.1965 byla uspořádána vzpomínková slavnost na osvobození Hlubočce u pomníku padlých.</a:t>
            </a:r>
            <a:endParaRPr lang="cs-CZ" sz="29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297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199"/>
    </mc:Choice>
    <mc:Fallback xmlns="">
      <p:transition spd="slow" advTm="201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103" y="812043"/>
            <a:ext cx="6788369" cy="542846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TOČNA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 rot="20018529">
            <a:off x="-502563" y="2918298"/>
            <a:ext cx="8535988" cy="1879600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Zrušený rybník, pro </a:t>
            </a:r>
            <a:r>
              <a:rPr lang="cs-CZ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vzniklou </a:t>
            </a:r>
            <a:r>
              <a:rPr lang="cs-CZ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točnu autobusu</a:t>
            </a:r>
            <a:endParaRPr lang="cs-CZ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054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51"/>
    </mc:Choice>
    <mc:Fallback xmlns="">
      <p:transition spd="slow" advTm="210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9413" y="265670"/>
            <a:ext cx="10058400" cy="2743200"/>
          </a:xfrm>
        </p:spPr>
        <p:txBody>
          <a:bodyPr>
            <a:normAutofit/>
          </a:bodyPr>
          <a:lstStyle/>
          <a:p>
            <a:r>
              <a:rPr lang="cs-CZ" sz="29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26.9.1967 se započala stavba prodejny na zahradě Fojtství naproti kapli a škole. Stavbu prováděl Městský národní výbor pro Spotřební družstvo Jednota.</a:t>
            </a:r>
            <a:endParaRPr lang="cs-CZ" sz="2900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79413" y="2722606"/>
            <a:ext cx="8535988" cy="1879600"/>
          </a:xfrm>
        </p:spPr>
        <p:txBody>
          <a:bodyPr>
            <a:normAutofit/>
          </a:bodyPr>
          <a:lstStyle/>
          <a:p>
            <a:r>
              <a:rPr lang="cs-CZ" sz="29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7.10.1969 slavnostně otevřena prodejna Jednoty.</a:t>
            </a:r>
            <a:endParaRPr lang="cs-CZ" sz="29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226" y="2510310"/>
            <a:ext cx="4348085" cy="36893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765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21"/>
    </mc:Choice>
    <mc:Fallback xmlns="">
      <p:transition spd="slow" advTm="23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7600" y="1178075"/>
            <a:ext cx="8534400" cy="1507067"/>
          </a:xfrm>
        </p:spPr>
        <p:txBody>
          <a:bodyPr/>
          <a:lstStyle/>
          <a:p>
            <a:r>
              <a:rPr lang="cs-CZ" dirty="0" smtClean="0"/>
              <a:t>                          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pohled na vesnici</a:t>
            </a:r>
            <a:b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stará část 1969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4544" y="178264"/>
            <a:ext cx="5433132" cy="647014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819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54"/>
    </mc:Choice>
    <mc:Fallback xmlns="">
      <p:transition spd="slow" advTm="205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337751"/>
            <a:ext cx="8534400" cy="5656649"/>
          </a:xfrm>
        </p:spPr>
        <p:txBody>
          <a:bodyPr>
            <a:normAutofit/>
          </a:bodyPr>
          <a:lstStyle/>
          <a:p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Mezi lety 1420 -1487 patřilo vrchní právo pod újezd </a:t>
            </a:r>
            <a:r>
              <a:rPr lang="cs-CZ" b="1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Velkopolomský</a:t>
            </a: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Dále je zjištěno, že od roku 1477 patřil Hlubočec k Raduni</a:t>
            </a: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Roku 1483 se majitelem stal Hynek </a:t>
            </a:r>
            <a:r>
              <a:rPr lang="cs-CZ" b="1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Hlubočecký</a:t>
            </a: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písař Anny </a:t>
            </a:r>
            <a:r>
              <a:rPr lang="cs-CZ" b="1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Tešínské</a:t>
            </a: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818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04"/>
    </mc:Choice>
    <mc:Fallback xmlns="">
      <p:transition spd="slow" advTm="20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3" y="365760"/>
            <a:ext cx="10058400" cy="3063240"/>
          </a:xfrm>
        </p:spPr>
        <p:txBody>
          <a:bodyPr>
            <a:normAutofit/>
          </a:bodyPr>
          <a:lstStyle/>
          <a:p>
            <a:r>
              <a:rPr lang="cs-CZ" sz="29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roce 1969 byla zahájena stavba místního hřbitova.</a:t>
            </a:r>
            <a:endParaRPr lang="cs-CZ" sz="2900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212" y="3267456"/>
            <a:ext cx="8535988" cy="2726944"/>
          </a:xfrm>
        </p:spPr>
        <p:txBody>
          <a:bodyPr>
            <a:normAutofit/>
          </a:bodyPr>
          <a:lstStyle/>
          <a:p>
            <a:pPr algn="ctr"/>
            <a:r>
              <a:rPr lang="cs-CZ" sz="29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Roku 1973 došlo ke sloučení obcí: Hlubočec, Pustá Polom, Kyjovice a Těškovice.</a:t>
            </a:r>
            <a:endParaRPr lang="cs-CZ" sz="29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336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210"/>
    </mc:Choice>
    <mc:Fallback xmlns="">
      <p:transition spd="slow" advTm="15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2152954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Pomník padlým v 1. světové válce, který byl zachován po celou dobu německé okupace a byl přemístěn v roce 1968-69 na místní hřbitov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84212" y="685800"/>
            <a:ext cx="4724367" cy="3614738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739319" y="685800"/>
            <a:ext cx="5573949" cy="36147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889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735"/>
    </mc:Choice>
    <mc:Fallback xmlns="">
      <p:transition spd="slow" advTm="33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07127" y="0"/>
            <a:ext cx="6019800" cy="1143000"/>
          </a:xfrm>
        </p:spPr>
        <p:txBody>
          <a:bodyPr/>
          <a:lstStyle/>
          <a:p>
            <a:r>
              <a:rPr lang="cs-CZ" dirty="0" smtClean="0"/>
              <a:t>                            </a:t>
            </a:r>
            <a:r>
              <a:rPr lang="cs-CZ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1969</a:t>
            </a:r>
            <a:endParaRPr lang="cs-CZ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77440" y="118533"/>
            <a:ext cx="6021388" cy="2048933"/>
          </a:xfrm>
        </p:spPr>
        <p:txBody>
          <a:bodyPr>
            <a:normAutofit/>
          </a:bodyPr>
          <a:lstStyle/>
          <a:p>
            <a:pPr algn="just"/>
            <a:r>
              <a:rPr lang="cs-CZ" dirty="0" smtClean="0"/>
              <a:t>                                          </a:t>
            </a:r>
            <a:r>
              <a:rPr lang="cs-CZ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svěcení nového hřbitova</a:t>
            </a:r>
            <a:endParaRPr lang="cs-CZ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Zástupný symbol pro obrázek 7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552" b="552"/>
          <a:stretch>
            <a:fillRect/>
          </a:stretch>
        </p:blipFill>
        <p:spPr>
          <a:xfrm>
            <a:off x="268446" y="1142999"/>
            <a:ext cx="5890879" cy="500696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9577" y="2285999"/>
            <a:ext cx="3571875" cy="41872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76673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23"/>
    </mc:Choice>
    <mc:Fallback xmlns="">
      <p:transition spd="slow" advTm="20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PARTIE ZA ŠKOLOU 1972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08296" y="0"/>
            <a:ext cx="5707503" cy="75818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33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75"/>
    </mc:Choice>
    <mc:Fallback xmlns="">
      <p:transition spd="slow" advTm="15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19217577">
            <a:off x="5202029" y="2151568"/>
            <a:ext cx="8411039" cy="850831"/>
          </a:xfrm>
        </p:spPr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POHLED ZE SEVERNÍ STRANY  1972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2022" y="201335"/>
            <a:ext cx="5467326" cy="63150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37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39"/>
    </mc:Choice>
    <mc:Fallback xmlns="">
      <p:transition spd="slow" advTm="14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8127" y="4922761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1973 – POHLED OD ČERVENÉHO KŘÍŽE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62423" y="889232"/>
            <a:ext cx="4692903" cy="4381871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008025" y="629174"/>
            <a:ext cx="7102105" cy="51837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44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50"/>
    </mc:Choice>
    <mc:Fallback xmlns="">
      <p:transition spd="slow" advTm="20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" y="4497730"/>
            <a:ext cx="8534400" cy="1507067"/>
          </a:xfrm>
        </p:spPr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POHLED NA VESNICI OD HULOVÉ SKÁLY ROK 1973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0" y="1034142"/>
            <a:ext cx="5731933" cy="3614738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917167" y="-170843"/>
            <a:ext cx="4467919" cy="361473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4612" y="2390059"/>
            <a:ext cx="4484914" cy="47183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312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74"/>
    </mc:Choice>
    <mc:Fallback xmlns="">
      <p:transition spd="slow" advTm="106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75765" y="4728755"/>
            <a:ext cx="5267098" cy="1913950"/>
          </a:xfrm>
        </p:spPr>
        <p:txBody>
          <a:bodyPr>
            <a:normAutofit/>
          </a:bodyPr>
          <a:lstStyle/>
          <a:p>
            <a:r>
              <a:rPr lang="cs-CZ" dirty="0" smtClean="0"/>
              <a:t>  </a:t>
            </a:r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samota </a:t>
            </a:r>
            <a:r>
              <a:rPr lang="cs-CZ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sovinec</a:t>
            </a:r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1973         </a:t>
            </a:r>
            <a:b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Římanová skála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95494" y="459007"/>
            <a:ext cx="6105306" cy="5430164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635930" y="123173"/>
            <a:ext cx="5556069" cy="4187569"/>
          </a:xfrm>
          <a:prstGeom prst="rect">
            <a:avLst/>
          </a:prstGeom>
        </p:spPr>
      </p:pic>
      <p:sp>
        <p:nvSpPr>
          <p:cNvPr id="7" name="Šipka nahoru 6"/>
          <p:cNvSpPr/>
          <p:nvPr/>
        </p:nvSpPr>
        <p:spPr>
          <a:xfrm>
            <a:off x="9117873" y="4450080"/>
            <a:ext cx="348343" cy="44413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leva 7"/>
          <p:cNvSpPr/>
          <p:nvPr/>
        </p:nvSpPr>
        <p:spPr>
          <a:xfrm>
            <a:off x="6635931" y="5712823"/>
            <a:ext cx="635726" cy="4876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748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01"/>
    </mc:Choice>
    <mc:Fallback xmlns="">
      <p:transition spd="slow" advTm="189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                                        </a:t>
            </a:r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1974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83029" y="144042"/>
            <a:ext cx="5236028" cy="6966243"/>
          </a:xfrm>
          <a:prstGeom prst="rect">
            <a:avLst/>
          </a:prstGeom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71456" y="144042"/>
            <a:ext cx="4934479" cy="3785347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KŘIŽOVATKA CEST</a:t>
            </a:r>
          </a:p>
          <a:p>
            <a:r>
              <a:rPr lang="cs-CZ" dirty="0" smtClean="0"/>
              <a:t>           Jakubčovice směr Hradec     </a:t>
            </a:r>
          </a:p>
          <a:p>
            <a:r>
              <a:rPr lang="cs-CZ" dirty="0"/>
              <a:t> </a:t>
            </a:r>
            <a:r>
              <a:rPr lang="cs-CZ" dirty="0" smtClean="0"/>
              <a:t>                 nad Moravicí</a:t>
            </a:r>
          </a:p>
          <a:p>
            <a:endParaRPr lang="cs-CZ" dirty="0"/>
          </a:p>
          <a:p>
            <a:r>
              <a:rPr lang="cs-CZ" dirty="0" smtClean="0"/>
              <a:t>          Pustá Polom</a:t>
            </a:r>
          </a:p>
          <a:p>
            <a:endParaRPr lang="cs-CZ" dirty="0"/>
          </a:p>
          <a:p>
            <a:r>
              <a:rPr lang="cs-CZ" dirty="0" smtClean="0"/>
              <a:t>             </a:t>
            </a:r>
            <a:r>
              <a:rPr lang="cs-CZ" dirty="0" err="1" smtClean="0"/>
              <a:t>Podvihov</a:t>
            </a:r>
            <a:r>
              <a:rPr lang="cs-CZ" dirty="0" smtClean="0"/>
              <a:t> směr Opava</a:t>
            </a:r>
          </a:p>
          <a:p>
            <a:endParaRPr lang="cs-CZ" dirty="0" smtClean="0"/>
          </a:p>
          <a:p>
            <a:r>
              <a:rPr lang="cs-CZ" dirty="0" smtClean="0"/>
              <a:t>Směr Výškovice </a:t>
            </a:r>
            <a:endParaRPr lang="cs-CZ" dirty="0"/>
          </a:p>
        </p:txBody>
      </p:sp>
      <p:sp>
        <p:nvSpPr>
          <p:cNvPr id="6" name="Šipka doleva 5"/>
          <p:cNvSpPr/>
          <p:nvPr/>
        </p:nvSpPr>
        <p:spPr>
          <a:xfrm>
            <a:off x="5965373" y="802571"/>
            <a:ext cx="783772" cy="4027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prava 6"/>
          <p:cNvSpPr/>
          <p:nvPr/>
        </p:nvSpPr>
        <p:spPr>
          <a:xfrm>
            <a:off x="8621486" y="1861457"/>
            <a:ext cx="805544" cy="4038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nahoru 7"/>
          <p:cNvSpPr/>
          <p:nvPr/>
        </p:nvSpPr>
        <p:spPr>
          <a:xfrm>
            <a:off x="6602188" y="2537458"/>
            <a:ext cx="293914" cy="75002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Šipka dolů 8"/>
          <p:cNvSpPr/>
          <p:nvPr/>
        </p:nvSpPr>
        <p:spPr>
          <a:xfrm>
            <a:off x="8106038" y="3475893"/>
            <a:ext cx="304800" cy="7324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1486" y="3138821"/>
            <a:ext cx="3570514" cy="36103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286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18"/>
    </mc:Choice>
    <mc:Fallback xmlns="">
      <p:transition spd="slow" advTm="22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PARTIE Z VNITŘNÍ ČÁSTI VESNICE 1974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84212" y="185574"/>
            <a:ext cx="4442959" cy="4592758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978114" y="283802"/>
            <a:ext cx="5070886" cy="46154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023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93"/>
    </mc:Choice>
    <mc:Fallback xmlns="">
      <p:transition spd="slow" advTm="21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390144"/>
            <a:ext cx="8534400" cy="5604255"/>
          </a:xfrm>
        </p:spPr>
        <p:txBody>
          <a:bodyPr>
            <a:normAutofit/>
          </a:bodyPr>
          <a:lstStyle/>
          <a:p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Okolo roku 1520 byla obec zastavena knězem opatem Pavlem panu Kryštofu </a:t>
            </a:r>
            <a:r>
              <a:rPr lang="cs-CZ" b="1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Tvrdkovskému</a:t>
            </a: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 </a:t>
            </a: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Kravař.</a:t>
            </a:r>
            <a:b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roce </a:t>
            </a: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1526 bylo opatem </a:t>
            </a:r>
            <a:r>
              <a:rPr lang="cs-CZ" b="1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Hradištským</a:t>
            </a: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Janem </a:t>
            </a:r>
            <a:r>
              <a:rPr lang="cs-CZ" b="1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Keilem</a:t>
            </a: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prodáno osm obcí Kryštofu </a:t>
            </a:r>
            <a:r>
              <a:rPr lang="cs-CZ" b="1" cap="none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Tvorkovskému</a:t>
            </a: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 Kravař, mezi nimi také Hlubočec.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769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75"/>
    </mc:Choice>
    <mc:Fallback xmlns="">
      <p:transition spd="slow" advTm="270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Požární zbrojnice 1974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14860" y="0"/>
            <a:ext cx="6759226" cy="50400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1522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05"/>
    </mc:Choice>
    <mc:Fallback xmlns="">
      <p:transition spd="slow" advTm="12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POHLED NA NOVOU ČÁST VESNICE 1974</a:t>
            </a:r>
            <a:endParaRPr lang="cs-C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66228" y="228755"/>
            <a:ext cx="4963885" cy="4332884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878286" y="489857"/>
            <a:ext cx="6265783" cy="38106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241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68"/>
    </mc:Choice>
    <mc:Fallback xmlns="">
      <p:transition spd="slow" advTm="196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PARTIE U OKRUHLÍKA ROK 1974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95332" y="76200"/>
            <a:ext cx="6154753" cy="42243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65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55"/>
    </mc:Choice>
    <mc:Fallback xmlns="">
      <p:transition spd="slow" advTm="10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43183" y="5350933"/>
            <a:ext cx="8534400" cy="1507067"/>
          </a:xfrm>
        </p:spPr>
        <p:txBody>
          <a:bodyPr/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Údolí setiny – mlýnská cesta 1974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5587" y="723598"/>
            <a:ext cx="3657599" cy="4818888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788774" y="281758"/>
            <a:ext cx="3590434" cy="480516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0383" y="155448"/>
            <a:ext cx="4568841" cy="53870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239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645"/>
    </mc:Choice>
    <mc:Fallback xmlns="">
      <p:transition spd="slow" advTm="23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Žně – svážení obilí a mlácení moderními prostředky 1974</a:t>
            </a:r>
            <a:endParaRPr lang="cs-CZ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52085" y="685800"/>
            <a:ext cx="4921698" cy="3614738"/>
          </a:xfrm>
          <a:prstGeom prst="rect">
            <a:avLst/>
          </a:prstGeom>
        </p:spPr>
      </p:pic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7006929" y="685800"/>
            <a:ext cx="4801894" cy="361473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20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64"/>
    </mc:Choice>
    <mc:Fallback xmlns="">
      <p:transition spd="slow" advTm="154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Autor fotografii – František </a:t>
            </a:r>
            <a:r>
              <a:rPr lang="cs-CZ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honus</a:t>
            </a:r>
            <a:endParaRPr lang="cs-C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0507" y="296562"/>
            <a:ext cx="4554583" cy="3614738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797704" y="296561"/>
            <a:ext cx="4934724" cy="361473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55043" y="2192873"/>
            <a:ext cx="2171149" cy="34368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2385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131"/>
    </mc:Choice>
    <mc:Fallback xmlns="">
      <p:transition spd="slow" advTm="21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000" y="1709297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Děkujeme</a:t>
            </a:r>
            <a:r>
              <a:rPr lang="cs-CZ" sz="4400" dirty="0" smtClean="0"/>
              <a:t> </a:t>
            </a:r>
            <a:r>
              <a:rPr lang="cs-C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občanům za zapůjčení fotografii, pro zachování historie obce </a:t>
            </a:r>
            <a:r>
              <a:rPr lang="cs-CZ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hlubočec</a:t>
            </a:r>
            <a:r>
              <a:rPr lang="cs-C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cs-C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Děkujeme za pozornost </a:t>
            </a:r>
            <a:endParaRPr lang="cs-CZ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134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95"/>
    </mc:Choice>
    <mc:Fallback xmlns="">
      <p:transition spd="slow" advTm="334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2" y="1482812"/>
            <a:ext cx="8534400" cy="4511588"/>
          </a:xfrm>
        </p:spPr>
        <p:txBody>
          <a:bodyPr>
            <a:normAutofit/>
          </a:bodyPr>
          <a:lstStyle/>
          <a:p>
            <a:pPr algn="ctr"/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Kryštof </a:t>
            </a:r>
            <a:r>
              <a:rPr lang="cs-CZ" b="1" cap="non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Tvorkovský</a:t>
            </a: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roku 1544 předal vlastnictví </a:t>
            </a:r>
            <a:r>
              <a:rPr lang="cs-CZ" b="1" cap="non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Henzovi</a:t>
            </a: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b="1" cap="non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Unruhovi</a:t>
            </a: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 </a:t>
            </a:r>
            <a:r>
              <a:rPr lang="cs-CZ" b="1" cap="non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Hemsdorfu</a:t>
            </a: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roku 1560 putovala obec z rukou Beneše z </a:t>
            </a:r>
            <a:r>
              <a:rPr lang="cs-CZ" b="1" cap="non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Drahutoš</a:t>
            </a: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rukou Václava </a:t>
            </a:r>
            <a:r>
              <a:rPr lang="cs-CZ" b="1" cap="non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Rejvíce</a:t>
            </a: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 </a:t>
            </a:r>
            <a:r>
              <a:rPr lang="cs-CZ" b="1" cap="non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Kateřína</a:t>
            </a: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cs-CZ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296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13"/>
    </mc:Choice>
    <mc:Fallback xmlns="">
      <p:transition spd="slow" advTm="19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469292"/>
          </a:xfrm>
        </p:spPr>
        <p:txBody>
          <a:bodyPr>
            <a:normAutofit fontScale="90000"/>
          </a:bodyPr>
          <a:lstStyle/>
          <a:p>
            <a:r>
              <a:rPr lang="cs-CZ" sz="36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roce 1876 Správa velkostatku Jistebník udělila kněžně Marii </a:t>
            </a:r>
            <a:r>
              <a:rPr lang="cs-CZ" sz="3600" b="1" cap="non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Blücherové</a:t>
            </a:r>
            <a:r>
              <a:rPr lang="cs-CZ" sz="36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 </a:t>
            </a:r>
            <a:r>
              <a:rPr lang="cs-CZ" sz="3600" b="1" cap="non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Wahlstattu</a:t>
            </a:r>
            <a:r>
              <a:rPr lang="cs-CZ" sz="36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svobodnou živnost na olejový lis v </a:t>
            </a:r>
            <a:r>
              <a:rPr lang="cs-CZ" sz="3600" b="1" cap="non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hlubočském</a:t>
            </a:r>
            <a:r>
              <a:rPr lang="cs-CZ" sz="36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mlýně, jenž ležel izolovaně od obce a okresních budov ve Výškovicko-</a:t>
            </a:r>
            <a:r>
              <a:rPr lang="cs-CZ" sz="3600" b="1" cap="none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Hlubočském</a:t>
            </a:r>
            <a:r>
              <a:rPr lang="cs-CZ" sz="3600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údolí.</a:t>
            </a:r>
            <a:endParaRPr lang="cs-CZ" sz="3600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212" y="3429000"/>
            <a:ext cx="8535988" cy="2872946"/>
          </a:xfrm>
        </p:spPr>
        <p:txBody>
          <a:bodyPr>
            <a:normAutofit lnSpcReduction="10000"/>
          </a:bodyPr>
          <a:lstStyle/>
          <a:p>
            <a:r>
              <a:rPr lang="cs-CZ" sz="32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Tato živnost sloužila k semletí lněného nebo řepkového semena za účelem získání oleje pro místní obyvatele. Mlýn byl provozován jediným mlynářským tovaryšem, na nějž dohlížel </a:t>
            </a:r>
            <a:r>
              <a:rPr lang="cs-CZ" sz="3200" b="1" dirty="0" err="1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hlubočský</a:t>
            </a:r>
            <a:r>
              <a:rPr lang="cs-CZ" sz="32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lesní </a:t>
            </a:r>
            <a:r>
              <a:rPr lang="cs-CZ" sz="3200" b="1" dirty="0" err="1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Höpp</a:t>
            </a:r>
            <a:r>
              <a:rPr lang="cs-CZ" sz="32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.</a:t>
            </a:r>
            <a:endParaRPr lang="cs-CZ" sz="32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747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93"/>
    </mc:Choice>
    <mc:Fallback xmlns="">
      <p:transition spd="slow" advTm="35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Roku 1884 byl založen HASIČSKÝ SBOR.   </a:t>
            </a:r>
            <a:b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dekádu později včelařský spolek.</a:t>
            </a:r>
            <a:b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cap="non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1893 – vysvěcení místní kaple </a:t>
            </a:r>
            <a:endParaRPr lang="cs-CZ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32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V roce 1904 byla v Hlubočci postavena škola. </a:t>
            </a:r>
          </a:p>
          <a:p>
            <a:r>
              <a:rPr lang="cs-CZ" sz="32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15.1.1911- vypukl ve škole požár.</a:t>
            </a:r>
            <a:endParaRPr lang="cs-CZ" sz="3200" b="1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1276" y="1545930"/>
            <a:ext cx="4176583" cy="279541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7371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60"/>
    </mc:Choice>
    <mc:Fallback xmlns="">
      <p:transition spd="slow" advTm="25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3" y="214185"/>
            <a:ext cx="10058400" cy="2001794"/>
          </a:xfrm>
        </p:spPr>
        <p:txBody>
          <a:bodyPr>
            <a:normAutofit/>
          </a:bodyPr>
          <a:lstStyle/>
          <a:p>
            <a:r>
              <a:rPr lang="cs-CZ" b="1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Roku 1914 vypukla světová válka, do níž byli vysláni muži a mladíci z Hlubočce, válka si vyžádala 27 obětí na životech.</a:t>
            </a:r>
            <a:endParaRPr lang="cs-CZ" b="1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84212" y="2463114"/>
            <a:ext cx="8535988" cy="2042983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22.9.1918 – se na památném kopci Ostrá Hůrka shromáždilo asi 40 000 lidí, z nichž 200 bylo z Hlubočce, aby podpořili vznik </a:t>
            </a:r>
            <a:r>
              <a:rPr lang="cs-CZ" sz="3200" b="1" u="sng" dirty="0" smtClean="0">
                <a:ln w="3175" cmpd="sng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samostatného Československa.</a:t>
            </a:r>
            <a:endParaRPr lang="cs-CZ" sz="3200" b="1" u="sng" dirty="0">
              <a:ln w="3175" cmpd="sng"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259" y="4506097"/>
            <a:ext cx="6722706" cy="22489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203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936"/>
    </mc:Choice>
    <mc:Fallback xmlns="">
      <p:transition spd="slow" advTm="339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6|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7|2.7|3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7|5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|1.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4|1.4|2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8|0.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4|1.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3|1.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1|2.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|0.8|1|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9|0.9|0.8|1.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6|5.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4|1.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3|5.5|13.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|0.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4.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4|1.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|2.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2|1.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9|1|2.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8|2.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1|2.9|2.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3|2.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|0.9|0.9|0.9|0.9|0.9|0.8|12.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6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1|2.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|1.8|2.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|0.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1|1.6|1.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1|8.7|4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.8|3.1"/>
</p:tagLst>
</file>

<file path=ppt/theme/theme1.xml><?xml version="1.0" encoding="utf-8"?>
<a:theme xmlns:a="http://schemas.openxmlformats.org/drawingml/2006/main" name="Řez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1527</TotalTime>
  <Words>772</Words>
  <Application>Microsoft Office PowerPoint</Application>
  <PresentationFormat>Širokoúhlá obrazovka</PresentationFormat>
  <Paragraphs>103</Paragraphs>
  <Slides>56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56</vt:i4>
      </vt:variant>
    </vt:vector>
  </HeadingPairs>
  <TitlesOfParts>
    <vt:vector size="60" baseType="lpstr">
      <vt:lpstr>Century Gothic</vt:lpstr>
      <vt:lpstr>Wingdings 3</vt:lpstr>
      <vt:lpstr>Řez</vt:lpstr>
      <vt:lpstr>Acrobat Document</vt:lpstr>
      <vt:lpstr>HiSTORIE  OBCE HLUBOČEC</vt:lpstr>
      <vt:lpstr>tieFengrund - Hlubočec</vt:lpstr>
      <vt:lpstr>Kdy přesně byla obec Hlubočec založena, nevíme.  Sousední Pustá Polom byla založena roku 1238.</vt:lpstr>
      <vt:lpstr>Mezi lety 1420 -1487 patřilo vrchní právo pod újezd Velkopolomský.   Dále je zjištěno, že od roku 1477 patřil Hlubočec k Raduni.  Roku 1483 se majitelem stal Hynek Hlubočecký, písař Anny Tešínské.</vt:lpstr>
      <vt:lpstr>Okolo roku 1520 byla obec zastavena knězem opatem Pavlem panu Kryštofu Tvrdkovskému z Kravař.  V roce 1526 bylo opatem Hradištským – Janem Keilem – prodáno osm obcí Kryštofu Tvorkovskému z Kravař, mezi nimi také Hlubočec.</vt:lpstr>
      <vt:lpstr>Kryštof Tvorkovský roku 1544 předal vlastnictví Henzovi Unruhovi z Hemsdorfu a roku 1560 putovala obec z rukou Beneše z Drahutoš do rukou Václava Rejvíce z Kateřína.</vt:lpstr>
      <vt:lpstr>V roce 1876 Správa velkostatku Jistebník udělila kněžně Marii Blücherové v Wahlstattu svobodnou živnost na olejový lis v hlubočském mlýně, jenž ležel izolovaně od obce a okresních budov ve Výškovicko-Hlubočském údolí.</vt:lpstr>
      <vt:lpstr>Roku 1884 byl založen HASIČSKÝ SBOR.    O dekádu později včelařský spolek.  1893 – vysvěcení místní kaple </vt:lpstr>
      <vt:lpstr>Roku 1914 vypukla světová válka, do níž byli vysláni muži a mladíci z Hlubočce, válka si vyžádala 27 obětí na životech.</vt:lpstr>
      <vt:lpstr>V roce 1919 byl v obci zřízen telefon.  Roku 1920 byla založena tělovýchovná jednota Sokol.  V roce 1921 proběhlo sčítání lidu, při němž bylo zjištěno, že Hlubočec má 940 hektarů, 103 domy a 672 obyvatel.</vt:lpstr>
      <vt:lpstr>  3.Září 1933 – slavnost odhalení pomníku padlých ve světové válce</vt:lpstr>
      <vt:lpstr>Pomník padlým  za 1. Světové války   1914 -18 (foto1934)</vt:lpstr>
      <vt:lpstr>1.11.1934 – byl v lese Heku vytáhnut bludný kámen, který je dodnes součásti obce.  25.1.1938 – byla v Hlubočci viděna polární záře.</vt:lpstr>
      <vt:lpstr>Starosta obce Emil Tengler a jeho rodina</vt:lpstr>
      <vt:lpstr>1935</vt:lpstr>
      <vt:lpstr>Rozhledna na hůrkách 1935</vt:lpstr>
      <vt:lpstr>ROK 1938</vt:lpstr>
      <vt:lpstr>                             </vt:lpstr>
      <vt:lpstr>1939 – Dům Vavrečkových – smíšené zboží</vt:lpstr>
      <vt:lpstr>BUDOVY V SETINÁCH</vt:lpstr>
      <vt:lpstr>Srpen 1942 - HAmry</vt:lpstr>
      <vt:lpstr>1943 - U sv. jana  pohled na obecní pastušku</vt:lpstr>
      <vt:lpstr>1943 – u sv. Antoníčka – pohled na hůrky s rozhlednou</vt:lpstr>
      <vt:lpstr>PAZDERNA 1945</vt:lpstr>
      <vt:lpstr>Křižovatka v obci</vt:lpstr>
      <vt:lpstr>                                      Dům p. J. Žurka</vt:lpstr>
      <vt:lpstr>                         </vt:lpstr>
      <vt:lpstr>Dům u širokého stavení 1946</vt:lpstr>
      <vt:lpstr>                         Školní rok                              1946-47</vt:lpstr>
      <vt:lpstr>Slavnost u školy</vt:lpstr>
      <vt:lpstr>4.1.1950 – poprvé hrál místní rozhlas.  V roce 1952 – Pustá Polom zřídila ve Zdravotním středisku – zubní ambulanci.  30.5.1953 – byla znehodnocena měna a zrušen lístkový systém.</vt:lpstr>
      <vt:lpstr>Kdo se pozná…</vt:lpstr>
      <vt:lpstr>V roce 1958 – se poprvé asfaltovala hlavní cesta, směr: Pustá Polom – Hlubočec – Jakubčovice  </vt:lpstr>
      <vt:lpstr>Rybník u TOČNy</vt:lpstr>
      <vt:lpstr>                  bývalý hostinec                       pana blahuta</vt:lpstr>
      <vt:lpstr>11.1.1964 – byla uspořádána jubilejní vzpomínková slavnost na dobu před 100 lety. Při této oslavě byly vystaveny kronikářské dokumenty.</vt:lpstr>
      <vt:lpstr>TOČNA </vt:lpstr>
      <vt:lpstr>26.9.1967 se započala stavba prodejny na zahradě Fojtství naproti kapli a škole. Stavbu prováděl Městský národní výbor pro Spotřební družstvo Jednota.</vt:lpstr>
      <vt:lpstr>                          pohled na vesnici                              stará část 1969</vt:lpstr>
      <vt:lpstr>V roce 1969 byla zahájena stavba místního hřbitova.</vt:lpstr>
      <vt:lpstr>Pomník padlým v 1. světové válce, který byl zachován po celou dobu německé okupace a byl přemístěn v roce 1968-69 na místní hřbitov</vt:lpstr>
      <vt:lpstr>                            1969</vt:lpstr>
      <vt:lpstr>PARTIE ZA ŠKOLOU 1972</vt:lpstr>
      <vt:lpstr>POHLED ZE SEVERNÍ STRANY  1972</vt:lpstr>
      <vt:lpstr>  1973 – POHLED OD ČERVENÉHO KŘÍŽE</vt:lpstr>
      <vt:lpstr>POHLED NA VESNICI OD HULOVÉ SKÁLY ROK 1973</vt:lpstr>
      <vt:lpstr>  samota sovinec 1973                  Římanová skála</vt:lpstr>
      <vt:lpstr>                                          1974</vt:lpstr>
      <vt:lpstr>PARTIE Z VNITŘNÍ ČÁSTI VESNICE 1974</vt:lpstr>
      <vt:lpstr>Požární zbrojnice 1974</vt:lpstr>
      <vt:lpstr>POHLED NA NOVOU ČÁST VESNICE 1974</vt:lpstr>
      <vt:lpstr>PARTIE U OKRUHLÍKA ROK 1974</vt:lpstr>
      <vt:lpstr>Údolí setiny – mlýnská cesta 1974</vt:lpstr>
      <vt:lpstr>Žně – svážení obilí a mlácení moderními prostředky 1974</vt:lpstr>
      <vt:lpstr>Autor fotografii – František honus</vt:lpstr>
      <vt:lpstr>Děkujeme občanům za zapůjčení fotografii, pro zachování historie obce hlubočec.   Děkujeme za pozornost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 OBCE HLUBOČEC</dc:title>
  <dc:creator>OUHlubocec</dc:creator>
  <cp:lastModifiedBy>OUHlubocec</cp:lastModifiedBy>
  <cp:revision>66</cp:revision>
  <dcterms:created xsi:type="dcterms:W3CDTF">2019-11-09T09:39:42Z</dcterms:created>
  <dcterms:modified xsi:type="dcterms:W3CDTF">2019-11-16T18:10:28Z</dcterms:modified>
</cp:coreProperties>
</file>