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5" r:id="rId20"/>
    <p:sldId id="274" r:id="rId21"/>
    <p:sldId id="277" r:id="rId22"/>
    <p:sldId id="280" r:id="rId23"/>
    <p:sldId id="282" r:id="rId24"/>
    <p:sldId id="276" r:id="rId25"/>
    <p:sldId id="278" r:id="rId26"/>
    <p:sldId id="283" r:id="rId27"/>
    <p:sldId id="281" r:id="rId28"/>
    <p:sldId id="284" r:id="rId2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119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2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11/17/2019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11/17/2019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11/17/2019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32"/>
            <a:ext cx="2356674" cy="6853285"/>
            <a:chOff x="6627813" y="195454"/>
            <a:chExt cx="1952625" cy="5678297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454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0.xml"/><Relationship Id="rId1" Type="http://schemas.openxmlformats.org/officeDocument/2006/relationships/tags" Target="../tags/tag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0.xml"/><Relationship Id="rId1" Type="http://schemas.openxmlformats.org/officeDocument/2006/relationships/tags" Target="../tags/tag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8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1.emf"/><Relationship Id="rId5" Type="http://schemas.openxmlformats.org/officeDocument/2006/relationships/image" Target="../media/image10.emf"/><Relationship Id="rId4" Type="http://schemas.openxmlformats.org/officeDocument/2006/relationships/oleObject" Target="../embeddings/oleObject2.bin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0.xml"/><Relationship Id="rId1" Type="http://schemas.openxmlformats.org/officeDocument/2006/relationships/tags" Target="../tags/tag2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0.xml"/><Relationship Id="rId1" Type="http://schemas.openxmlformats.org/officeDocument/2006/relationships/tags" Target="../tags/tag2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0.xml"/><Relationship Id="rId1" Type="http://schemas.openxmlformats.org/officeDocument/2006/relationships/tags" Target="../tags/tag2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0.xml"/><Relationship Id="rId1" Type="http://schemas.openxmlformats.org/officeDocument/2006/relationships/tags" Target="../tags/tag2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0.xml"/><Relationship Id="rId1" Type="http://schemas.openxmlformats.org/officeDocument/2006/relationships/tags" Target="../tags/tag2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2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2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0.xml"/><Relationship Id="rId1" Type="http://schemas.openxmlformats.org/officeDocument/2006/relationships/tags" Target="../tags/tag2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0.xml"/><Relationship Id="rId1" Type="http://schemas.openxmlformats.org/officeDocument/2006/relationships/tags" Target="../tags/tag2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0.xml"/><Relationship Id="rId1" Type="http://schemas.openxmlformats.org/officeDocument/2006/relationships/tags" Target="../tags/tag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0.xml"/><Relationship Id="rId1" Type="http://schemas.openxmlformats.org/officeDocument/2006/relationships/tags" Target="../tags/tag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0.xml"/><Relationship Id="rId1" Type="http://schemas.openxmlformats.org/officeDocument/2006/relationships/tags" Target="../tags/tag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0.xml"/><Relationship Id="rId1" Type="http://schemas.openxmlformats.org/officeDocument/2006/relationships/tags" Target="../tags/tag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8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1.bin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0.xml"/><Relationship Id="rId1" Type="http://schemas.openxmlformats.org/officeDocument/2006/relationships/tags" Target="../tags/tag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1068859"/>
          </a:xfrm>
        </p:spPr>
        <p:txBody>
          <a:bodyPr/>
          <a:lstStyle/>
          <a:p>
            <a:r>
              <a:rPr lang="cs-CZ" dirty="0" smtClean="0"/>
              <a:t>            </a:t>
            </a:r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1973 - 2006</a:t>
            </a:r>
            <a:endParaRPr lang="cs-CZ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cs-CZ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OBEC HLUBOČEC – dále vzkvétá a rozvíjí se...</a:t>
            </a:r>
            <a:endParaRPr lang="cs-CZ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518879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980"/>
    </mc:Choice>
    <mc:Fallback>
      <p:transition spd="slow" advTm="998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24.11.1990 – </a:t>
            </a:r>
            <a:r>
              <a:rPr lang="cs-CZ" sz="3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proběhly v obci volby do obecního zastupitelstva. </a:t>
            </a:r>
            <a:br>
              <a:rPr lang="cs-CZ" sz="3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3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 tyto volby byly po 44 letech demokratické a svobodné.</a:t>
            </a:r>
            <a:endParaRPr lang="cs-CZ" sz="31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589212" y="3726640"/>
            <a:ext cx="8915399" cy="2893616"/>
          </a:xfrm>
        </p:spPr>
        <p:txBody>
          <a:bodyPr>
            <a:noAutofit/>
          </a:bodyPr>
          <a:lstStyle/>
          <a:p>
            <a:r>
              <a:rPr lang="cs-CZ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5.12.1990 – </a:t>
            </a:r>
            <a:r>
              <a:rPr lang="cs-CZ" sz="28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byl zvolen starostou obce Eduard </a:t>
            </a:r>
            <a:endParaRPr lang="cs-CZ" sz="2800" b="1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cs-CZ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</a:t>
            </a:r>
            <a:r>
              <a:rPr lang="cs-CZ" sz="28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Nedvídek</a:t>
            </a:r>
            <a:r>
              <a:rPr lang="cs-CZ" sz="28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</a:p>
          <a:p>
            <a:r>
              <a:rPr lang="cs-CZ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 obec obětavě pracoval již velmi dlouho. Z jeho iniciativy a obětavé práce vznikla v obci mnoha díla pro obec prospěšná.</a:t>
            </a:r>
            <a:endParaRPr lang="cs-CZ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755366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4413"/>
    </mc:Choice>
    <mc:Fallback>
      <p:transition spd="slow" advTm="3441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8688" y="0"/>
            <a:ext cx="6563628" cy="6858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824313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248"/>
    </mc:Choice>
    <mc:Fallback>
      <p:transition spd="slow" advTm="132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418524" y="2084832"/>
            <a:ext cx="8915399" cy="3117040"/>
          </a:xfrm>
        </p:spPr>
        <p:txBody>
          <a:bodyPr/>
          <a:lstStyle/>
          <a:p>
            <a:pPr algn="ctr"/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1.1.1991 – obec Hlubočec </a:t>
            </a:r>
            <a:b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 stala samostatným subjektem</a:t>
            </a:r>
            <a:endParaRPr lang="cs-CZ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101700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5279"/>
    </mc:Choice>
    <mc:Fallback>
      <p:transition spd="slow" advTm="1527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1992 – se podařilo zařadit Hlubočec do  </a:t>
            </a:r>
            <a:b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projektu plynofikace obce</a:t>
            </a:r>
            <a:endParaRPr lang="cs-CZ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586980" y="2523744"/>
            <a:ext cx="3798201" cy="377825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366738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564"/>
    </mc:Choice>
    <mc:Fallback>
      <p:transition spd="slow" advTm="1656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1993 – započata další etapa výstavby  </a:t>
            </a:r>
            <a:b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vodovodu</a:t>
            </a:r>
            <a:endParaRPr lang="cs-CZ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291992" y="2133600"/>
            <a:ext cx="3509842" cy="377825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010335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898"/>
    </mc:Choice>
    <mc:Fallback>
      <p:transition spd="slow" advTm="1289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509490"/>
          </a:xfrm>
        </p:spPr>
        <p:txBody>
          <a:bodyPr>
            <a:normAutofit fontScale="90000"/>
          </a:bodyPr>
          <a:lstStyle/>
          <a:p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1994 – dokončena výstavba vodovodu a započala se rekonstrukce budovy obecního úřadu</a:t>
            </a:r>
            <a:endParaRPr lang="cs-CZ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483465" y="2340864"/>
            <a:ext cx="4370991" cy="377825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825285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1698"/>
    </mc:Choice>
    <mc:Fallback>
      <p:transition spd="slow" advTm="2169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2167858"/>
          </a:xfrm>
        </p:spPr>
        <p:txBody>
          <a:bodyPr>
            <a:normAutofit fontScale="90000"/>
          </a:bodyPr>
          <a:lstStyle/>
          <a:p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1995 – dokončení rekonstrukce obecního </a:t>
            </a:r>
            <a:b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domu.</a:t>
            </a:r>
            <a:b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Také se zpracovával  nový územní plán obce.</a:t>
            </a:r>
            <a:endParaRPr lang="cs-CZ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803904" y="2913888"/>
            <a:ext cx="4659041" cy="377825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413463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7037"/>
    </mc:Choice>
    <mc:Fallback>
      <p:transition spd="slow" advTm="1703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2155666"/>
          </a:xfrm>
        </p:spPr>
        <p:txBody>
          <a:bodyPr>
            <a:normAutofit/>
          </a:bodyPr>
          <a:lstStyle/>
          <a:p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1996 – p. Bohumír </a:t>
            </a:r>
            <a:r>
              <a:rPr lang="cs-CZ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Krystýn</a:t>
            </a:r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získal čestné občanství obce Hlubočec, za celoživotní práci akademického malíře</a:t>
            </a:r>
            <a:endParaRPr lang="cs-CZ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218432" y="2779776"/>
            <a:ext cx="4470415" cy="377825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269697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4367"/>
    </mc:Choice>
    <mc:Fallback>
      <p:transition spd="slow" advTm="1436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1997</a:t>
            </a:r>
            <a:endParaRPr lang="cs-CZ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graphicFrame>
        <p:nvGraphicFramePr>
          <p:cNvPr id="7" name="Objek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21383590"/>
              </p:ext>
            </p:extLst>
          </p:nvPr>
        </p:nvGraphicFramePr>
        <p:xfrm>
          <a:off x="2589212" y="2048256"/>
          <a:ext cx="6628464" cy="46896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9" name="Acrobat Document" r:id="rId4" imgW="11334600" imgH="8019903" progId="AcroExch.Document.DC">
                  <p:embed/>
                </p:oleObj>
              </mc:Choice>
              <mc:Fallback>
                <p:oleObj name="Acrobat Document" r:id="rId4" imgW="11334600" imgH="8019903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589212" y="2048256"/>
                        <a:ext cx="6628464" cy="468966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Obrázek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43036" y="3532806"/>
            <a:ext cx="3346705" cy="2607016"/>
          </a:xfrm>
          <a:prstGeom prst="rect">
            <a:avLst/>
          </a:prstGeom>
        </p:spPr>
      </p:pic>
    </p:spTree>
    <p:custDataLst>
      <p:tags r:id="rId2"/>
    </p:custDataLst>
    <p:extLst>
      <p:ext uri="{BB962C8B-B14F-4D97-AF65-F5344CB8AC3E}">
        <p14:creationId xmlns:p14="http://schemas.microsoft.com/office/powerpoint/2010/main" val="37275165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343"/>
    </mc:Choice>
    <mc:Fallback>
      <p:transition spd="slow" advTm="1634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19900" y="1965230"/>
            <a:ext cx="8911687" cy="2204434"/>
          </a:xfrm>
        </p:spPr>
        <p:txBody>
          <a:bodyPr>
            <a:normAutofit fontScale="90000"/>
          </a:bodyPr>
          <a:lstStyle/>
          <a:p>
            <a:pPr algn="ctr"/>
            <a:r>
              <a:rPr lang="cs-CZ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1997 – byly rozsáhlé povodně, které trápily celou republiku.</a:t>
            </a:r>
            <a:br>
              <a:rPr lang="cs-CZ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cs-CZ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cs-CZ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944925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26"/>
    </mc:Choice>
    <mc:Fallback>
      <p:transition spd="slow" advTm="502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1973 </a:t>
            </a:r>
            <a:endParaRPr lang="cs-CZ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6800" y="0"/>
            <a:ext cx="5133805" cy="6858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093984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691"/>
    </mc:Choice>
    <mc:Fallback>
      <p:transition spd="slow" advTm="969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1998 – dokončení vodovodu v obci a likvidace povodňových škod</a:t>
            </a:r>
            <a:endParaRPr lang="cs-CZ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734515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7266"/>
    </mc:Choice>
    <mc:Fallback>
      <p:transition spd="slow" advTm="1726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1999 – rekonstruována kanalizace obce po povodních z roku 1997 - 1998</a:t>
            </a:r>
            <a:endParaRPr lang="cs-CZ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1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Výstavba telefonní sítě v obci</a:t>
            </a:r>
          </a:p>
          <a:p>
            <a:endParaRPr lang="cs-CZ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115 let trvání spolku dobrovolných hasičů v obci</a:t>
            </a:r>
            <a:endParaRPr lang="cs-CZ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798542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767"/>
    </mc:Choice>
    <mc:Fallback>
      <p:transition spd="slow" advTm="2076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406332" y="2218944"/>
            <a:ext cx="8915399" cy="3117040"/>
          </a:xfrm>
        </p:spPr>
        <p:txBody>
          <a:bodyPr/>
          <a:lstStyle/>
          <a:p>
            <a:pPr algn="ctr"/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2000 – nosnou investici byla počínající výstavba plynofikace obce</a:t>
            </a:r>
            <a:endParaRPr lang="cs-CZ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53641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162"/>
    </mc:Choice>
    <mc:Fallback>
      <p:transition spd="slow" advTm="2016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4412" y="1975104"/>
            <a:ext cx="8915399" cy="3117040"/>
          </a:xfrm>
        </p:spPr>
        <p:txBody>
          <a:bodyPr/>
          <a:lstStyle/>
          <a:p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2001 – celá obec je již připojená ke každému domu plynem.</a:t>
            </a:r>
            <a:endParaRPr lang="cs-CZ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061150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770"/>
    </mc:Choice>
    <mc:Fallback>
      <p:transition spd="slow" advTm="777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11260" y="1682496"/>
            <a:ext cx="9358947" cy="3023616"/>
          </a:xfrm>
        </p:spPr>
        <p:txBody>
          <a:bodyPr>
            <a:normAutofit/>
          </a:bodyPr>
          <a:lstStyle/>
          <a:p>
            <a:pPr algn="ctr"/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2.11.2002 – starostou se stal </a:t>
            </a:r>
            <a:b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Jiří Najvert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552599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947"/>
    </mc:Choice>
    <mc:Fallback>
      <p:transition spd="slow" advTm="694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61276" y="2038382"/>
            <a:ext cx="8911687" cy="3508978"/>
          </a:xfrm>
        </p:spPr>
        <p:txBody>
          <a:bodyPr>
            <a:normAutofit/>
          </a:bodyPr>
          <a:lstStyle/>
          <a:p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1.9.2003 – byla zrušena ZŠ v Hlubočci, děti již docházejí splnit školní docházku do obce Pustá Polom</a:t>
            </a:r>
            <a:b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cs-CZ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735780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944"/>
    </mc:Choice>
    <mc:Fallback>
      <p:transition spd="slow" advTm="1394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79147" y="2154194"/>
            <a:ext cx="8915399" cy="3117040"/>
          </a:xfrm>
        </p:spPr>
        <p:txBody>
          <a:bodyPr/>
          <a:lstStyle/>
          <a:p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2004 – nejvýznamnější událostí se událo: </a:t>
            </a:r>
            <a:b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schválení znaku obce </a:t>
            </a:r>
            <a:endParaRPr lang="cs-CZ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Obrázek 3" descr="znak1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2419" y="4026673"/>
            <a:ext cx="809625" cy="806450"/>
          </a:xfrm>
          <a:prstGeom prst="rect">
            <a:avLst/>
          </a:prstGeom>
          <a:noFill/>
          <a:ln>
            <a:noFill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134187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572"/>
    </mc:Choice>
    <mc:Fallback>
      <p:transition spd="slow" advTm="125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17363" y="1536357"/>
            <a:ext cx="8915399" cy="3117040"/>
          </a:xfrm>
        </p:spPr>
        <p:txBody>
          <a:bodyPr/>
          <a:lstStyle/>
          <a:p>
            <a:pPr algn="ctr"/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2005 – vybudován chodník k místnímu hřbitovu</a:t>
            </a:r>
            <a:endParaRPr lang="cs-CZ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661401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981"/>
    </mc:Choice>
    <mc:Fallback>
      <p:transition spd="slow" advTm="1098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478001" y="2080054"/>
            <a:ext cx="8915399" cy="3117040"/>
          </a:xfrm>
        </p:spPr>
        <p:txBody>
          <a:bodyPr/>
          <a:lstStyle/>
          <a:p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2006 – velmi významným dnem pro naší obec bylo pořízení praporu s obecním znakem</a:t>
            </a:r>
            <a:endParaRPr lang="cs-CZ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430435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224"/>
    </mc:Choice>
    <mc:Fallback>
      <p:transition spd="slow" advTm="1022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1973</a:t>
            </a:r>
            <a:r>
              <a:rPr lang="cs-CZ" dirty="0"/>
              <a:t> – </a:t>
            </a:r>
            <a:r>
              <a:rPr lang="cs-CZ" sz="4000" dirty="0"/>
              <a:t>byl to rok nezdravých </a:t>
            </a:r>
            <a:r>
              <a:rPr lang="cs-CZ" sz="4000" dirty="0" smtClean="0"/>
              <a:t> </a:t>
            </a:r>
            <a:br>
              <a:rPr lang="cs-CZ" sz="4000" dirty="0" smtClean="0"/>
            </a:br>
            <a:r>
              <a:rPr lang="cs-CZ" sz="4000" dirty="0"/>
              <a:t> </a:t>
            </a:r>
            <a:r>
              <a:rPr lang="cs-CZ" sz="4000" dirty="0" smtClean="0"/>
              <a:t>             přírodních živlů.</a:t>
            </a:r>
            <a:br>
              <a:rPr lang="cs-CZ" sz="4000" dirty="0" smtClean="0"/>
            </a:br>
            <a:r>
              <a:rPr lang="cs-CZ" sz="4000" dirty="0"/>
              <a:t> </a:t>
            </a:r>
            <a:r>
              <a:rPr lang="cs-CZ" sz="4000" dirty="0" smtClean="0"/>
              <a:t>             Bylo </a:t>
            </a:r>
            <a:r>
              <a:rPr lang="cs-CZ" sz="4000" dirty="0"/>
              <a:t>deštivo, chladno. Úroda se nedala obhospodařovat.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cs-CZ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1974 – Hlubočec prodělává spoustu změn v úpravě půdy. Vytváří se nové cesty směrem na Hrabství, </a:t>
            </a:r>
            <a:r>
              <a:rPr lang="cs-CZ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Těškovice směrem na  Skřipov </a:t>
            </a:r>
            <a:r>
              <a:rPr lang="cs-CZ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střediskové obce Pustá Polom.</a:t>
            </a:r>
            <a:endParaRPr lang="cs-CZ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906982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8306"/>
    </mc:Choice>
    <mc:Fallback>
      <p:transition spd="slow" advTm="2830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1777" y="0"/>
            <a:ext cx="4911663" cy="6858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012108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615"/>
    </mc:Choice>
    <mc:Fallback>
      <p:transition spd="slow" advTm="961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1975 – vyhořela nejstarší  </a:t>
            </a:r>
            <a:b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dřevěná chalupa </a:t>
            </a:r>
            <a:b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„Na Hamrech“ – byla       </a:t>
            </a:r>
            <a:b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postavena v roce 1820.</a:t>
            </a:r>
            <a:endParaRPr lang="cs-CZ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589212" y="3726640"/>
            <a:ext cx="8915399" cy="2869232"/>
          </a:xfrm>
        </p:spPr>
        <p:txBody>
          <a:bodyPr>
            <a:noAutofit/>
          </a:bodyPr>
          <a:lstStyle/>
          <a:p>
            <a:r>
              <a:rPr lang="cs-CZ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1976</a:t>
            </a:r>
            <a:r>
              <a:rPr lang="cs-CZ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bylo velké jednání </a:t>
            </a:r>
            <a:r>
              <a:rPr lang="cs-CZ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zřízení</a:t>
            </a:r>
            <a:r>
              <a:rPr lang="cs-CZ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autobusové zastávky, které nakonec šťastně </a:t>
            </a:r>
            <a:r>
              <a:rPr lang="cs-CZ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vyřešeno. Zastávka zřízena na točně </a:t>
            </a:r>
            <a:r>
              <a:rPr lang="cs-CZ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uprostřed vesnice na dřívějším rybníku.</a:t>
            </a:r>
            <a:endParaRPr lang="cs-CZ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157370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3974"/>
    </mc:Choice>
    <mc:Fallback>
      <p:transition spd="slow" advTm="239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12.11.1977 </a:t>
            </a:r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otevřena  </a:t>
            </a:r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nově vystavěna mateřská školka.</a:t>
            </a:r>
            <a:endParaRPr lang="cs-CZ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1978 – vyhořelo kus lesa u „ Seidlerové skály“</a:t>
            </a:r>
            <a:endParaRPr lang="cs-CZ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279109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8365"/>
    </mc:Choice>
    <mc:Fallback>
      <p:transition spd="slow" advTm="2836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474976" y="609600"/>
            <a:ext cx="9582912" cy="5852160"/>
          </a:xfrm>
        </p:spPr>
        <p:txBody>
          <a:bodyPr>
            <a:normAutofit fontScale="90000"/>
          </a:bodyPr>
          <a:lstStyle/>
          <a:p>
            <a:r>
              <a:rPr lang="cs-CZ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1979</a:t>
            </a:r>
            <a:r>
              <a:rPr lang="cs-CZ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Vesnice prožívala velké přeměny. </a:t>
            </a:r>
            <a:br>
              <a:rPr lang="cs-CZ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cs-CZ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Pomník padlých ve světových válkách byl zrušen a </a:t>
            </a:r>
            <a:r>
              <a:rPr lang="cs-CZ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přestěhován </a:t>
            </a:r>
            <a:r>
              <a:rPr lang="cs-CZ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 křižovatky před budovu </a:t>
            </a:r>
            <a:r>
              <a:rPr lang="cs-CZ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Národního výboru</a:t>
            </a:r>
            <a:r>
              <a:rPr lang="cs-CZ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cs-CZ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cs-CZ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cs-CZ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Zde byl také přivezen bludný </a:t>
            </a:r>
            <a:r>
              <a:rPr lang="cs-CZ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kámen se sokolského cvičiště, kterýž před léty místní rolníci přivezli z „</a:t>
            </a:r>
            <a:r>
              <a:rPr lang="cs-CZ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Heku</a:t>
            </a:r>
            <a:r>
              <a:rPr lang="cs-CZ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“, čímž se křižovatka stála přehlednější a častěji u různých oslav bude vzpomenuto všech, kteří položili životy za naší vesničku, ať z občanů, či chrabrých bojovníků bratrského národa Ruského.</a:t>
            </a:r>
            <a:endParaRPr lang="cs-CZ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905206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2364"/>
    </mc:Choice>
    <mc:Fallback>
      <p:transition spd="slow" advTm="5236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15088083"/>
              </p:ext>
            </p:extLst>
          </p:nvPr>
        </p:nvGraphicFramePr>
        <p:xfrm>
          <a:off x="1970277" y="0"/>
          <a:ext cx="9460591" cy="66934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" name="Acrobat Document" r:id="rId4" imgW="11334600" imgH="8019903" progId="AcroExch.Document.DC">
                  <p:embed/>
                </p:oleObj>
              </mc:Choice>
              <mc:Fallback>
                <p:oleObj name="Acrobat Document" r:id="rId4" imgW="11334600" imgH="8019903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970277" y="0"/>
                        <a:ext cx="9460591" cy="669340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custDataLst>
      <p:tags r:id="rId2"/>
    </p:custDataLst>
    <p:extLst>
      <p:ext uri="{BB962C8B-B14F-4D97-AF65-F5344CB8AC3E}">
        <p14:creationId xmlns:p14="http://schemas.microsoft.com/office/powerpoint/2010/main" val="14423271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4435"/>
    </mc:Choice>
    <mc:Fallback>
      <p:transition spd="slow" advTm="5443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5839968"/>
          </a:xfrm>
        </p:spPr>
        <p:txBody>
          <a:bodyPr>
            <a:normAutofit/>
          </a:bodyPr>
          <a:lstStyle/>
          <a:p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1990 – </a:t>
            </a:r>
            <a:r>
              <a:rPr lang="cs-CZ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již od počátku roku se připravovalo znovu zřízení správní samostatnosti obce a oddělení se ze svazku obce Pustá Polom.</a:t>
            </a:r>
            <a:br>
              <a:rPr lang="cs-CZ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br>
              <a:rPr lang="cs-CZ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Bylo však rozhodnuto uskutečnit osamostatnění, až po obecních volbách od roku 1991.</a:t>
            </a:r>
            <a:br>
              <a:rPr lang="cs-CZ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br>
              <a:rPr lang="cs-CZ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 tomu rozhodnutí vedly okolnosti ekonomické.</a:t>
            </a:r>
            <a:br>
              <a:rPr lang="cs-CZ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cs-CZ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Bylo totiž  započato s výstavbou vodovodu a vznikly obavy, že v obci nejsou připraveni na to, vést složitou finanční a materiálovou agendu.</a:t>
            </a:r>
            <a:endParaRPr lang="cs-CZ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078159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4780"/>
    </mc:Choice>
    <mc:Fallback>
      <p:transition spd="slow" advTm="2478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9|1.6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11.9|9.7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2.6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1.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2.5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2.4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2.6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8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12.7|1.8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8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10.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8.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16.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4"/>
</p:tagLst>
</file>

<file path=ppt/theme/theme1.xml><?xml version="1.0" encoding="utf-8"?>
<a:theme xmlns:a="http://schemas.openxmlformats.org/drawingml/2006/main" name="Stébla">
  <a:themeElements>
    <a:clrScheme name="Wisp">
      <a:dk1>
        <a:sysClr val="windowText" lastClr="000000"/>
      </a:dk1>
      <a:lt1>
        <a:sysClr val="window" lastClr="FFFFFF"/>
      </a:lt1>
      <a:dk2>
        <a:srgbClr val="647252"/>
      </a:dk2>
      <a:lt2>
        <a:srgbClr val="EAE8CF"/>
      </a:lt2>
      <a:accent1>
        <a:srgbClr val="E78712"/>
      </a:accent1>
      <a:accent2>
        <a:srgbClr val="B73C26"/>
      </a:accent2>
      <a:accent3>
        <a:srgbClr val="865331"/>
      </a:accent3>
      <a:accent4>
        <a:srgbClr val="B38648"/>
      </a:accent4>
      <a:accent5>
        <a:srgbClr val="BBB473"/>
      </a:accent5>
      <a:accent6>
        <a:srgbClr val="849276"/>
      </a:accent6>
      <a:hlink>
        <a:srgbClr val="FDAB2A"/>
      </a:hlink>
      <a:folHlink>
        <a:srgbClr val="CCB182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54F6613E-5ED7-40ED-90A8-F639BE712C0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268</TotalTime>
  <Words>338</Words>
  <Application>Microsoft Office PowerPoint</Application>
  <PresentationFormat>Širokoúhlá obrazovka</PresentationFormat>
  <Paragraphs>35</Paragraphs>
  <Slides>28</Slides>
  <Notes>0</Notes>
  <HiddenSlides>0</HiddenSlides>
  <MMClips>0</MMClips>
  <ScaleCrop>false</ScaleCrop>
  <HeadingPairs>
    <vt:vector size="8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28</vt:i4>
      </vt:variant>
    </vt:vector>
  </HeadingPairs>
  <TitlesOfParts>
    <vt:vector size="33" baseType="lpstr">
      <vt:lpstr>Arial</vt:lpstr>
      <vt:lpstr>Century Gothic</vt:lpstr>
      <vt:lpstr>Wingdings 3</vt:lpstr>
      <vt:lpstr>Stébla</vt:lpstr>
      <vt:lpstr>Acrobat Document</vt:lpstr>
      <vt:lpstr>            1973 - 2006</vt:lpstr>
      <vt:lpstr>1973 </vt:lpstr>
      <vt:lpstr>1973 – byl to rok nezdravých                 přírodních živlů.               Bylo deštivo, chladno. Úroda se nedala obhospodařovat.</vt:lpstr>
      <vt:lpstr>Prezentace aplikace PowerPoint</vt:lpstr>
      <vt:lpstr>1975 – vyhořela nejstarší               dřevěná chalupa             „Na Hamrech“ – byla                    postavena v roce 1820.</vt:lpstr>
      <vt:lpstr>12.11.1977 – otevřena  nově vystavěna mateřská školka.</vt:lpstr>
      <vt:lpstr>1979 – Vesnice prožívala velké přeměny.   Pomník padlých ve světových válkách byl zrušen a přestěhován z křižovatky před budovu Národního výboru.   Zde byl také přivezen bludný kámen se sokolského cvičiště, kterýž před léty místní rolníci přivezli z „Heku“, čímž se křižovatka stála přehlednější a častěji u různých oslav bude vzpomenuto všech, kteří položili životy za naší vesničku, ať z občanů, či chrabrých bojovníků bratrského národa Ruského.</vt:lpstr>
      <vt:lpstr>Prezentace aplikace PowerPoint</vt:lpstr>
      <vt:lpstr>1990 – již od počátku roku se připravovalo znovu zřízení správní samostatnosti obce a oddělení se ze svazku obce Pustá Polom.   Bylo však rozhodnuto uskutečnit osamostatnění, až po obecních volbách od roku 1991.   K tomu rozhodnutí vedly okolnosti ekonomické.  Bylo totiž  započato s výstavbou vodovodu a vznikly obavy, že v obci nejsou připraveni na to, vést složitou finanční a materiálovou agendu.</vt:lpstr>
      <vt:lpstr>24.11.1990 – proběhly v obci volby do obecního zastupitelstva.  I tyto volby byly po 44 letech demokratické a svobodné.</vt:lpstr>
      <vt:lpstr>Prezentace aplikace PowerPoint</vt:lpstr>
      <vt:lpstr>1.1.1991 – obec Hlubočec  se stala samostatným subjektem</vt:lpstr>
      <vt:lpstr>1992 – se podařilo zařadit Hlubočec do               projektu plynofikace obce</vt:lpstr>
      <vt:lpstr>1993 – započata další etapa výstavby               vodovodu</vt:lpstr>
      <vt:lpstr>1994 – dokončena výstavba vodovodu a započala se rekonstrukce budovy obecního úřadu</vt:lpstr>
      <vt:lpstr>1995 – dokončení rekonstrukce obecního             domu. Také se zpracovával  nový územní plán obce.</vt:lpstr>
      <vt:lpstr>1996 – p. Bohumír Krystýn, získal čestné občanství obce Hlubočec, za celoživotní práci akademického malíře</vt:lpstr>
      <vt:lpstr>1997</vt:lpstr>
      <vt:lpstr>1997 – byly rozsáhlé povodně, které trápily celou republiku.  </vt:lpstr>
      <vt:lpstr>1998 – dokončení vodovodu v obci a likvidace povodňových škod</vt:lpstr>
      <vt:lpstr>1999 – rekonstruována kanalizace obce po povodních z roku 1997 - 1998</vt:lpstr>
      <vt:lpstr>2000 – nosnou investici byla počínající výstavba plynofikace obce</vt:lpstr>
      <vt:lpstr>2001 – celá obec je již připojená ke každému domu plynem.</vt:lpstr>
      <vt:lpstr>2.11.2002 – starostou se stal            Jiří Najvert</vt:lpstr>
      <vt:lpstr>1.9.2003 – byla zrušena ZŠ v Hlubočci, děti již docházejí splnit školní docházku do obce Pustá Polom </vt:lpstr>
      <vt:lpstr>2004 – nejvýznamnější událostí se událo:  - schválení znaku obce </vt:lpstr>
      <vt:lpstr>2005 – vybudován chodník k místnímu hřbitovu</vt:lpstr>
      <vt:lpstr>2006 – velmi významným dnem pro naší obec bylo pořízení praporu s obecním znakem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1973 - 2008</dc:title>
  <dc:creator>OUHlubocec</dc:creator>
  <cp:lastModifiedBy>OUHlubocec</cp:lastModifiedBy>
  <cp:revision>28</cp:revision>
  <dcterms:created xsi:type="dcterms:W3CDTF">2019-11-17T08:48:19Z</dcterms:created>
  <dcterms:modified xsi:type="dcterms:W3CDTF">2019-11-17T13:19:05Z</dcterms:modified>
</cp:coreProperties>
</file>